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3" r:id="rId14"/>
    <p:sldId id="268" r:id="rId15"/>
    <p:sldId id="269" r:id="rId16"/>
    <p:sldId id="270" r:id="rId17"/>
    <p:sldId id="284" r:id="rId18"/>
    <p:sldId id="285" r:id="rId19"/>
    <p:sldId id="286" r:id="rId20"/>
    <p:sldId id="271" r:id="rId21"/>
    <p:sldId id="272" r:id="rId22"/>
    <p:sldId id="273" r:id="rId23"/>
    <p:sldId id="274" r:id="rId24"/>
    <p:sldId id="275" r:id="rId25"/>
    <p:sldId id="280" r:id="rId26"/>
    <p:sldId id="281" r:id="rId27"/>
    <p:sldId id="282" r:id="rId28"/>
    <p:sldId id="276" r:id="rId29"/>
    <p:sldId id="277" r:id="rId30"/>
    <p:sldId id="278" r:id="rId31"/>
    <p:sldId id="279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viewProps" Target="viewProps.xml"/><Relationship Id="rId91" Type="http://schemas.openxmlformats.org/officeDocument/2006/relationships/theme" Target="theme/theme1.xml"/><Relationship Id="rId9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printerSettings" Target="printerSettings/printerSettings1.bin"/><Relationship Id="rId8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13/02/12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Adozione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affidamento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familiare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6356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prstClr val="black"/>
                </a:solidFill>
              </a:rPr>
              <a:t>Riferimenti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dirty="0" err="1">
                <a:solidFill>
                  <a:prstClr val="black"/>
                </a:solidFill>
              </a:rPr>
              <a:t>normativi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dirty="0" err="1">
                <a:solidFill>
                  <a:prstClr val="black"/>
                </a:solidFill>
              </a:rPr>
              <a:t>della</a:t>
            </a:r>
            <a:r>
              <a:rPr lang="en-US" sz="4000" dirty="0">
                <a:solidFill>
                  <a:prstClr val="black"/>
                </a:solidFill>
              </a:rPr>
              <a:t> L. 149/2001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Convenzione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protezione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minori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sulla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cooperazione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materia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internazionale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Aja</a:t>
            </a:r>
            <a:r>
              <a:rPr lang="en-US" dirty="0" smtClean="0">
                <a:solidFill>
                  <a:srgbClr val="000000"/>
                </a:solidFill>
              </a:rPr>
              <a:t>, 29 May 1983) </a:t>
            </a:r>
            <a:r>
              <a:rPr lang="en-US" dirty="0" err="1" smtClean="0">
                <a:solidFill>
                  <a:srgbClr val="000000"/>
                </a:solidFill>
              </a:rPr>
              <a:t>ratificata</a:t>
            </a:r>
            <a:r>
              <a:rPr lang="en-US" dirty="0" smtClean="0">
                <a:solidFill>
                  <a:srgbClr val="000000"/>
                </a:solidFill>
              </a:rPr>
              <a:t> con L. 476/1998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Diritto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vivere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propria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nel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proprio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Paese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d’origine</a:t>
            </a:r>
            <a:r>
              <a:rPr lang="en-US" dirty="0" smtClean="0">
                <a:solidFill>
                  <a:srgbClr val="000000"/>
                </a:solidFill>
              </a:rPr>
              <a:t>, salvo </a:t>
            </a:r>
            <a:r>
              <a:rPr lang="en-US" dirty="0" err="1" smtClean="0">
                <a:solidFill>
                  <a:srgbClr val="000000"/>
                </a:solidFill>
              </a:rPr>
              <a:t>possibilità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internazionale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ciò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sia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realizzabile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Down Arrow 3"/>
          <p:cNvSpPr/>
          <p:nvPr/>
        </p:nvSpPr>
        <p:spPr>
          <a:xfrm>
            <a:off x="4100745" y="3148694"/>
            <a:ext cx="484632" cy="83347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4930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Definizione</a:t>
            </a:r>
            <a:r>
              <a:rPr lang="en-US" sz="4000" dirty="0" smtClean="0">
                <a:solidFill>
                  <a:srgbClr val="000000"/>
                </a:solidFill>
              </a:rPr>
              <a:t> di </a:t>
            </a:r>
            <a:r>
              <a:rPr lang="en-US" sz="4000" dirty="0" err="1" smtClean="0">
                <a:solidFill>
                  <a:srgbClr val="000000"/>
                </a:solidFill>
              </a:rPr>
              <a:t>famiglia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22607"/>
            <a:ext cx="7232650" cy="36686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Per </a:t>
            </a:r>
            <a:r>
              <a:rPr lang="en-US" sz="2800" dirty="0" err="1" smtClean="0">
                <a:solidFill>
                  <a:srgbClr val="000000"/>
                </a:solidFill>
              </a:rPr>
              <a:t>famiglia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intende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sia</a:t>
            </a:r>
            <a:r>
              <a:rPr lang="en-US" sz="2800" dirty="0" smtClean="0">
                <a:solidFill>
                  <a:srgbClr val="000000"/>
                </a:solidFill>
              </a:rPr>
              <a:t> la </a:t>
            </a:r>
            <a:r>
              <a:rPr lang="en-US" sz="2800" dirty="0" err="1" smtClean="0">
                <a:solidFill>
                  <a:srgbClr val="000000"/>
                </a:solidFill>
              </a:rPr>
              <a:t>famiglia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legittima</a:t>
            </a:r>
            <a:r>
              <a:rPr lang="en-US" sz="2800" dirty="0" smtClean="0">
                <a:solidFill>
                  <a:srgbClr val="000000"/>
                </a:solidFill>
              </a:rPr>
              <a:t> del </a:t>
            </a:r>
            <a:r>
              <a:rPr lang="en-US" sz="2800" dirty="0" err="1" smtClean="0">
                <a:solidFill>
                  <a:srgbClr val="000000"/>
                </a:solidFill>
              </a:rPr>
              <a:t>minore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che</a:t>
            </a:r>
            <a:r>
              <a:rPr lang="en-US" sz="2800" dirty="0" smtClean="0">
                <a:solidFill>
                  <a:srgbClr val="000000"/>
                </a:solidFill>
              </a:rPr>
              <a:t> la </a:t>
            </a:r>
            <a:r>
              <a:rPr lang="en-US" sz="2800" dirty="0" err="1" smtClean="0">
                <a:solidFill>
                  <a:srgbClr val="000000"/>
                </a:solidFill>
              </a:rPr>
              <a:t>famiglia</a:t>
            </a:r>
            <a:r>
              <a:rPr lang="en-US" sz="2800" dirty="0" smtClean="0">
                <a:solidFill>
                  <a:srgbClr val="000000"/>
                </a:solidFill>
              </a:rPr>
              <a:t> di </a:t>
            </a:r>
            <a:r>
              <a:rPr lang="en-US" sz="2800" dirty="0" err="1" smtClean="0">
                <a:solidFill>
                  <a:srgbClr val="000000"/>
                </a:solidFill>
              </a:rPr>
              <a:t>fatto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ossia</a:t>
            </a:r>
            <a:r>
              <a:rPr lang="en-US" sz="2800" dirty="0" smtClean="0">
                <a:solidFill>
                  <a:srgbClr val="000000"/>
                </a:solidFill>
              </a:rPr>
              <a:t> la </a:t>
            </a:r>
            <a:r>
              <a:rPr lang="en-US" sz="2800" dirty="0" err="1" smtClean="0">
                <a:solidFill>
                  <a:srgbClr val="000000"/>
                </a:solidFill>
              </a:rPr>
              <a:t>libera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convivenza</a:t>
            </a:r>
            <a:r>
              <a:rPr lang="en-US" sz="2800" dirty="0" smtClean="0">
                <a:solidFill>
                  <a:srgbClr val="000000"/>
                </a:solidFill>
              </a:rPr>
              <a:t> o </a:t>
            </a:r>
            <a:r>
              <a:rPr lang="en-US" sz="2800" dirty="0" err="1" smtClean="0">
                <a:solidFill>
                  <a:srgbClr val="000000"/>
                </a:solidFill>
              </a:rPr>
              <a:t>libera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unione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dei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genitori</a:t>
            </a:r>
            <a:r>
              <a:rPr lang="en-US" sz="2800" dirty="0" smtClean="0">
                <a:solidFill>
                  <a:srgbClr val="000000"/>
                </a:solidFill>
              </a:rPr>
              <a:t>, in </a:t>
            </a:r>
            <a:r>
              <a:rPr lang="en-US" sz="2800" dirty="0" err="1" smtClean="0">
                <a:solidFill>
                  <a:srgbClr val="000000"/>
                </a:solidFill>
              </a:rPr>
              <a:t>quanto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formazione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sociale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espressamente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tutelata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dall’art</a:t>
            </a:r>
            <a:r>
              <a:rPr lang="en-US" sz="2800" dirty="0" smtClean="0">
                <a:solidFill>
                  <a:srgbClr val="000000"/>
                </a:solidFill>
              </a:rPr>
              <a:t>. 2 Cost.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0885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Requisiti</a:t>
            </a:r>
            <a:r>
              <a:rPr lang="en-US" sz="4000" dirty="0" smtClean="0">
                <a:solidFill>
                  <a:srgbClr val="000000"/>
                </a:solidFill>
              </a:rPr>
              <a:t> per </a:t>
            </a:r>
            <a:r>
              <a:rPr lang="en-US" sz="4000" dirty="0" err="1" smtClean="0">
                <a:solidFill>
                  <a:srgbClr val="000000"/>
                </a:solidFill>
              </a:rPr>
              <a:t>adottare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410" y="1997701"/>
            <a:ext cx="7963383" cy="3893512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0000"/>
                </a:solidFill>
              </a:rPr>
              <a:t>Stabilità</a:t>
            </a:r>
            <a:r>
              <a:rPr lang="en-US" sz="2800" b="1" dirty="0" smtClean="0">
                <a:solidFill>
                  <a:srgbClr val="000000"/>
                </a:solidFill>
              </a:rPr>
              <a:t> e </a:t>
            </a:r>
            <a:r>
              <a:rPr lang="en-US" sz="2800" b="1" dirty="0" err="1" smtClean="0">
                <a:solidFill>
                  <a:srgbClr val="000000"/>
                </a:solidFill>
              </a:rPr>
              <a:t>durata</a:t>
            </a:r>
            <a:r>
              <a:rPr lang="en-US" sz="2800" b="1" dirty="0" smtClean="0">
                <a:solidFill>
                  <a:srgbClr val="000000"/>
                </a:solidFill>
              </a:rPr>
              <a:t> del </a:t>
            </a:r>
            <a:r>
              <a:rPr lang="en-US" sz="2800" b="1" dirty="0" err="1" smtClean="0">
                <a:solidFill>
                  <a:srgbClr val="000000"/>
                </a:solidFill>
              </a:rPr>
              <a:t>rapporto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coniugale</a:t>
            </a:r>
            <a:endParaRPr lang="en-US" sz="2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0000"/>
                </a:solidFill>
              </a:rPr>
              <a:t>C</a:t>
            </a:r>
            <a:r>
              <a:rPr lang="en-US" dirty="0" err="1" smtClean="0">
                <a:solidFill>
                  <a:srgbClr val="000000"/>
                </a:solidFill>
              </a:rPr>
              <a:t>oppie</a:t>
            </a:r>
            <a:r>
              <a:rPr lang="en-US" dirty="0" smtClean="0">
                <a:solidFill>
                  <a:srgbClr val="000000"/>
                </a:solidFill>
              </a:rPr>
              <a:t> unite in </a:t>
            </a:r>
            <a:r>
              <a:rPr lang="en-US" dirty="0" err="1" smtClean="0">
                <a:solidFill>
                  <a:srgbClr val="000000"/>
                </a:solidFill>
              </a:rPr>
              <a:t>matrimonio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anche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già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conviventi</a:t>
            </a:r>
            <a:r>
              <a:rPr lang="en-US" dirty="0" smtClean="0">
                <a:solidFill>
                  <a:srgbClr val="000000"/>
                </a:solidFill>
              </a:rPr>
              <a:t> da </a:t>
            </a:r>
            <a:r>
              <a:rPr lang="en-US" dirty="0" err="1" smtClean="0">
                <a:solidFill>
                  <a:srgbClr val="000000"/>
                </a:solidFill>
              </a:rPr>
              <a:t>almeno</a:t>
            </a:r>
            <a:r>
              <a:rPr lang="en-US" dirty="0" smtClean="0">
                <a:solidFill>
                  <a:srgbClr val="000000"/>
                </a:solidFill>
              </a:rPr>
              <a:t> 3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Non </a:t>
            </a:r>
            <a:r>
              <a:rPr lang="en-US" dirty="0" err="1" smtClean="0">
                <a:solidFill>
                  <a:srgbClr val="000000"/>
                </a:solidFill>
              </a:rPr>
              <a:t>deve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sussistere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tra</a:t>
            </a:r>
            <a:r>
              <a:rPr lang="en-US" dirty="0" smtClean="0">
                <a:solidFill>
                  <a:srgbClr val="000000"/>
                </a:solidFill>
              </a:rPr>
              <a:t> I </a:t>
            </a:r>
            <a:r>
              <a:rPr lang="en-US" dirty="0" err="1" smtClean="0">
                <a:solidFill>
                  <a:srgbClr val="000000"/>
                </a:solidFill>
              </a:rPr>
              <a:t>coniugi</a:t>
            </a:r>
            <a:r>
              <a:rPr lang="en-US" dirty="0" smtClean="0">
                <a:solidFill>
                  <a:srgbClr val="000000"/>
                </a:solidFill>
              </a:rPr>
              <a:t> e non </a:t>
            </a:r>
            <a:r>
              <a:rPr lang="en-US" dirty="0" err="1" smtClean="0">
                <a:solidFill>
                  <a:srgbClr val="000000"/>
                </a:solidFill>
              </a:rPr>
              <a:t>deve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avere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avuto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luogo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ultimi</a:t>
            </a:r>
            <a:r>
              <a:rPr lang="en-US" dirty="0" smtClean="0">
                <a:solidFill>
                  <a:srgbClr val="000000"/>
                </a:solidFill>
              </a:rPr>
              <a:t> 3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separazione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personale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neppure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fatto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9363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000000"/>
                </a:solidFill>
              </a:rPr>
              <a:t>Requisiti</a:t>
            </a:r>
            <a:r>
              <a:rPr lang="en-US" sz="4000" dirty="0">
                <a:solidFill>
                  <a:srgbClr val="000000"/>
                </a:solidFill>
              </a:rPr>
              <a:t> per </a:t>
            </a:r>
            <a:r>
              <a:rPr lang="en-US" sz="4000" dirty="0" err="1">
                <a:solidFill>
                  <a:srgbClr val="000000"/>
                </a:solidFill>
              </a:rPr>
              <a:t>adottare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No a </a:t>
            </a:r>
            <a:r>
              <a:rPr lang="en-US" sz="2800" dirty="0" err="1">
                <a:solidFill>
                  <a:srgbClr val="000000"/>
                </a:solidFill>
              </a:rPr>
              <a:t>conviventi</a:t>
            </a:r>
            <a:r>
              <a:rPr lang="en-US" sz="2800" dirty="0">
                <a:solidFill>
                  <a:srgbClr val="000000"/>
                </a:solidFill>
              </a:rPr>
              <a:t> more </a:t>
            </a:r>
            <a:r>
              <a:rPr lang="en-US" sz="2800" dirty="0" err="1" smtClean="0">
                <a:solidFill>
                  <a:srgbClr val="000000"/>
                </a:solidFill>
              </a:rPr>
              <a:t>uxorio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algn="just"/>
            <a:r>
              <a:rPr lang="en-US" sz="2800" dirty="0">
                <a:solidFill>
                  <a:srgbClr val="000000"/>
                </a:solidFill>
              </a:rPr>
              <a:t>No </a:t>
            </a:r>
            <a:r>
              <a:rPr lang="en-US" sz="2800" dirty="0" err="1">
                <a:solidFill>
                  <a:srgbClr val="000000"/>
                </a:solidFill>
              </a:rPr>
              <a:t>ai</a:t>
            </a:r>
            <a:r>
              <a:rPr lang="en-US" sz="2800" dirty="0">
                <a:solidFill>
                  <a:srgbClr val="000000"/>
                </a:solidFill>
              </a:rPr>
              <a:t> single (</a:t>
            </a:r>
            <a:r>
              <a:rPr lang="en-US" sz="2800" dirty="0" err="1">
                <a:solidFill>
                  <a:srgbClr val="000000"/>
                </a:solidFill>
              </a:rPr>
              <a:t>Cassazione</a:t>
            </a:r>
            <a:r>
              <a:rPr lang="en-US" sz="2800" dirty="0">
                <a:solidFill>
                  <a:srgbClr val="000000"/>
                </a:solidFill>
              </a:rPr>
              <a:t>, sent. 3572 del 2011</a:t>
            </a:r>
            <a:r>
              <a:rPr lang="en-US" sz="2800" dirty="0" smtClean="0">
                <a:solidFill>
                  <a:srgbClr val="000000"/>
                </a:solidFill>
              </a:rPr>
              <a:t>). E’ </a:t>
            </a:r>
            <a:r>
              <a:rPr lang="en-US" sz="2800" dirty="0" err="1" smtClean="0">
                <a:solidFill>
                  <a:srgbClr val="000000"/>
                </a:solidFill>
              </a:rPr>
              <a:t>ammessa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l’adozione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anche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internazionale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nei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casi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previsti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dall’art</a:t>
            </a:r>
            <a:r>
              <a:rPr lang="en-US" sz="2800" dirty="0" smtClean="0">
                <a:solidFill>
                  <a:srgbClr val="000000"/>
                </a:solidFill>
              </a:rPr>
              <a:t>. 44 L. 184/1983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8380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000000"/>
                </a:solidFill>
              </a:rPr>
              <a:t>Requisiti</a:t>
            </a:r>
            <a:r>
              <a:rPr lang="en-US" sz="4000" dirty="0">
                <a:solidFill>
                  <a:srgbClr val="000000"/>
                </a:solidFill>
              </a:rPr>
              <a:t> per </a:t>
            </a:r>
            <a:r>
              <a:rPr lang="en-US" sz="4000" dirty="0" err="1">
                <a:solidFill>
                  <a:srgbClr val="000000"/>
                </a:solidFill>
              </a:rPr>
              <a:t>adottare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dirty="0" err="1" smtClean="0">
                <a:solidFill>
                  <a:srgbClr val="000000"/>
                </a:solidFill>
              </a:rPr>
              <a:t>Capacità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</a:rPr>
              <a:t>affettiva</a:t>
            </a:r>
            <a:r>
              <a:rPr lang="en-US" sz="3200" b="1" dirty="0" smtClean="0">
                <a:solidFill>
                  <a:srgbClr val="000000"/>
                </a:solidFill>
              </a:rPr>
              <a:t>: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disponibilità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all’accoglienza</a:t>
            </a:r>
            <a:r>
              <a:rPr lang="en-US" sz="2800" dirty="0" smtClean="0">
                <a:solidFill>
                  <a:srgbClr val="000000"/>
                </a:solidFill>
              </a:rPr>
              <a:t> del </a:t>
            </a:r>
            <a:r>
              <a:rPr lang="en-US" sz="2800" dirty="0" err="1" smtClean="0">
                <a:solidFill>
                  <a:srgbClr val="000000"/>
                </a:solidFill>
              </a:rPr>
              <a:t>minore</a:t>
            </a:r>
            <a:r>
              <a:rPr lang="en-US" sz="2800" dirty="0" smtClean="0">
                <a:solidFill>
                  <a:srgbClr val="000000"/>
                </a:solidFill>
              </a:rPr>
              <a:t> per </a:t>
            </a:r>
            <a:r>
              <a:rPr lang="en-US" sz="2800" dirty="0" err="1" smtClean="0">
                <a:solidFill>
                  <a:srgbClr val="000000"/>
                </a:solidFill>
              </a:rPr>
              <a:t>ciò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che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è</a:t>
            </a:r>
            <a:r>
              <a:rPr lang="en-US" sz="2800" dirty="0" smtClean="0">
                <a:solidFill>
                  <a:srgbClr val="000000"/>
                </a:solidFill>
              </a:rPr>
              <a:t> e </a:t>
            </a:r>
            <a:r>
              <a:rPr lang="en-US" sz="2800" dirty="0" err="1" smtClean="0">
                <a:solidFill>
                  <a:srgbClr val="000000"/>
                </a:solidFill>
              </a:rPr>
              <a:t>può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divenire</a:t>
            </a:r>
            <a:endParaRPr lang="en-US" sz="3200" b="1" dirty="0">
              <a:solidFill>
                <a:srgbClr val="000000"/>
              </a:solidFill>
            </a:endParaRPr>
          </a:p>
          <a:p>
            <a:pPr algn="just"/>
            <a:r>
              <a:rPr lang="en-US" sz="3200" b="1" dirty="0" err="1" smtClean="0">
                <a:solidFill>
                  <a:srgbClr val="000000"/>
                </a:solidFill>
              </a:rPr>
              <a:t>Idoneità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</a:rPr>
              <a:t>fisica</a:t>
            </a:r>
            <a:r>
              <a:rPr lang="en-US" sz="3200" b="1" dirty="0" smtClean="0">
                <a:solidFill>
                  <a:srgbClr val="000000"/>
                </a:solidFill>
              </a:rPr>
              <a:t>: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rilevano</a:t>
            </a:r>
            <a:r>
              <a:rPr lang="en-US" sz="2800" dirty="0" smtClean="0">
                <a:solidFill>
                  <a:srgbClr val="000000"/>
                </a:solidFill>
              </a:rPr>
              <a:t> le </a:t>
            </a:r>
            <a:r>
              <a:rPr lang="en-US" sz="2800" dirty="0" err="1" smtClean="0">
                <a:solidFill>
                  <a:srgbClr val="000000"/>
                </a:solidFill>
              </a:rPr>
              <a:t>menomazioni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fisiche</a:t>
            </a:r>
            <a:r>
              <a:rPr lang="en-US" sz="2800" dirty="0" smtClean="0">
                <a:solidFill>
                  <a:srgbClr val="000000"/>
                </a:solidFill>
              </a:rPr>
              <a:t> o </a:t>
            </a:r>
            <a:r>
              <a:rPr lang="en-US" sz="2800" dirty="0" err="1" smtClean="0">
                <a:solidFill>
                  <a:srgbClr val="000000"/>
                </a:solidFill>
              </a:rPr>
              <a:t>mentali</a:t>
            </a:r>
            <a:r>
              <a:rPr lang="en-US" sz="2800" dirty="0" smtClean="0">
                <a:solidFill>
                  <a:srgbClr val="000000"/>
                </a:solidFill>
              </a:rPr>
              <a:t> solo se </a:t>
            </a:r>
            <a:r>
              <a:rPr lang="en-US" sz="2800" dirty="0" err="1" smtClean="0">
                <a:solidFill>
                  <a:srgbClr val="000000"/>
                </a:solidFill>
              </a:rPr>
              <a:t>deriva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un </a:t>
            </a:r>
            <a:r>
              <a:rPr lang="en-US" sz="2800" dirty="0" err="1" smtClean="0">
                <a:solidFill>
                  <a:srgbClr val="000000"/>
                </a:solidFill>
              </a:rPr>
              <a:t>pericolo</a:t>
            </a:r>
            <a:r>
              <a:rPr lang="en-US" sz="2800" dirty="0" smtClean="0">
                <a:solidFill>
                  <a:srgbClr val="000000"/>
                </a:solidFill>
              </a:rPr>
              <a:t> al </a:t>
            </a:r>
            <a:r>
              <a:rPr lang="en-US" sz="2800" dirty="0" err="1" smtClean="0">
                <a:solidFill>
                  <a:srgbClr val="000000"/>
                </a:solidFill>
              </a:rPr>
              <a:t>minore</a:t>
            </a:r>
            <a:endParaRPr lang="en-US" sz="3200" dirty="0">
              <a:solidFill>
                <a:srgbClr val="000000"/>
              </a:solidFill>
            </a:endParaRPr>
          </a:p>
          <a:p>
            <a:pPr algn="just"/>
            <a:r>
              <a:rPr lang="en-US" sz="3200" dirty="0" smtClean="0">
                <a:solidFill>
                  <a:srgbClr val="000000"/>
                </a:solidFill>
              </a:rPr>
              <a:t>Si </a:t>
            </a:r>
            <a:r>
              <a:rPr lang="en-US" sz="3200" dirty="0" err="1" smtClean="0">
                <a:solidFill>
                  <a:srgbClr val="000000"/>
                </a:solidFill>
              </a:rPr>
              <a:t>alle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adozioni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plurime</a:t>
            </a:r>
            <a:r>
              <a:rPr lang="en-US" sz="3200" dirty="0" smtClean="0">
                <a:solidFill>
                  <a:srgbClr val="000000"/>
                </a:solidFill>
              </a:rPr>
              <a:t>: </a:t>
            </a:r>
            <a:r>
              <a:rPr lang="en-US" sz="2800" dirty="0" smtClean="0">
                <a:solidFill>
                  <a:srgbClr val="000000"/>
                </a:solidFill>
              </a:rPr>
              <a:t>con lo </a:t>
            </a:r>
            <a:r>
              <a:rPr lang="en-US" sz="2800" dirty="0" err="1" smtClean="0">
                <a:solidFill>
                  <a:srgbClr val="000000"/>
                </a:solidFill>
              </a:rPr>
              <a:t>stesso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atto</a:t>
            </a:r>
            <a:r>
              <a:rPr lang="en-US" sz="2800" dirty="0" smtClean="0">
                <a:solidFill>
                  <a:srgbClr val="000000"/>
                </a:solidFill>
              </a:rPr>
              <a:t> o </a:t>
            </a:r>
            <a:r>
              <a:rPr lang="en-US" sz="2800" dirty="0" err="1" smtClean="0">
                <a:solidFill>
                  <a:srgbClr val="000000"/>
                </a:solidFill>
              </a:rPr>
              <a:t>più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atti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successivi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63457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000000"/>
                </a:solidFill>
              </a:rPr>
              <a:t>Requisiti</a:t>
            </a:r>
            <a:r>
              <a:rPr lang="en-US" sz="4000" dirty="0">
                <a:solidFill>
                  <a:srgbClr val="000000"/>
                </a:solidFill>
              </a:rPr>
              <a:t> per </a:t>
            </a:r>
            <a:r>
              <a:rPr lang="en-US" sz="4000" dirty="0" err="1">
                <a:solidFill>
                  <a:srgbClr val="000000"/>
                </a:solidFill>
              </a:rPr>
              <a:t>adottare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err="1" smtClean="0">
                <a:solidFill>
                  <a:srgbClr val="000000"/>
                </a:solidFill>
              </a:rPr>
              <a:t>Età</a:t>
            </a:r>
            <a:r>
              <a:rPr lang="en-US" sz="2800" b="1" dirty="0" smtClean="0">
                <a:solidFill>
                  <a:srgbClr val="000000"/>
                </a:solidFill>
              </a:rPr>
              <a:t>: </a:t>
            </a:r>
            <a:r>
              <a:rPr lang="en-US" sz="2800" dirty="0" smtClean="0">
                <a:solidFill>
                  <a:srgbClr val="000000"/>
                </a:solidFill>
              </a:rPr>
              <a:t>18 </a:t>
            </a:r>
            <a:r>
              <a:rPr lang="en-US" sz="2800" dirty="0" smtClean="0">
                <a:solidFill>
                  <a:srgbClr val="000000"/>
                </a:solidFill>
                <a:sym typeface="Wingdings"/>
              </a:rPr>
              <a:t> 45 </a:t>
            </a:r>
            <a:r>
              <a:rPr lang="en-US" sz="2800" dirty="0" err="1" smtClean="0">
                <a:solidFill>
                  <a:srgbClr val="000000"/>
                </a:solidFill>
                <a:sym typeface="Wingdings"/>
              </a:rPr>
              <a:t>anni</a:t>
            </a:r>
            <a:r>
              <a:rPr lang="en-US" sz="2800" dirty="0" smtClean="0">
                <a:solidFill>
                  <a:srgbClr val="000000"/>
                </a:solidFill>
                <a:sym typeface="Wingdings"/>
              </a:rPr>
              <a:t> </a:t>
            </a:r>
          </a:p>
          <a:p>
            <a:r>
              <a:rPr lang="en-US" sz="2200" dirty="0" err="1">
                <a:solidFill>
                  <a:srgbClr val="000000"/>
                </a:solidFill>
                <a:sym typeface="Wingdings"/>
              </a:rPr>
              <a:t>E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lasticità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nei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casi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in cui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dalla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mancata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adozione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derivi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al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minore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un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danno</a:t>
            </a:r>
            <a:r>
              <a:rPr lang="en-US" sz="2200" dirty="0" smtClean="0">
                <a:solidFill>
                  <a:srgbClr val="000000"/>
                </a:solidFill>
                <a:sym typeface="Wingdings"/>
              </a:rPr>
              <a:t> grave e </a:t>
            </a:r>
            <a:r>
              <a:rPr lang="en-US" sz="2200" dirty="0" err="1" smtClean="0">
                <a:solidFill>
                  <a:srgbClr val="000000"/>
                </a:solidFill>
                <a:sym typeface="Wingdings"/>
              </a:rPr>
              <a:t>irreparabile</a:t>
            </a:r>
            <a:endParaRPr lang="en-US" sz="2200" dirty="0" smtClean="0">
              <a:solidFill>
                <a:srgbClr val="000000"/>
              </a:solidFill>
              <a:sym typeface="Wingdings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Altre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>
                <a:solidFill>
                  <a:srgbClr val="000000"/>
                </a:solidFill>
                <a:sym typeface="Wingdings"/>
              </a:rPr>
              <a:t>d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eroghe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:</a:t>
            </a:r>
          </a:p>
          <a:p>
            <a:pPr>
              <a:buAutoNum type="alphaLcPeriod"/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Il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limite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viene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superato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solo da un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coniuge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e di non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più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di 10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anni</a:t>
            </a: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Sono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genitori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di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figli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naturali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o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adottivi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di cui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almeno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uno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minorenne</a:t>
            </a: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>
              <a:buAutoNum type="alphaLcPeriod"/>
            </a:pP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Adozione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di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fratello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/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sorella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di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minore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già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adottato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8156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000000"/>
                </a:solidFill>
              </a:rPr>
              <a:t>Requisiti</a:t>
            </a:r>
            <a:r>
              <a:rPr lang="en-US" sz="4000" dirty="0">
                <a:solidFill>
                  <a:srgbClr val="000000"/>
                </a:solidFill>
              </a:rPr>
              <a:t> per </a:t>
            </a:r>
            <a:r>
              <a:rPr lang="en-US" sz="4000" dirty="0" err="1" smtClean="0">
                <a:solidFill>
                  <a:srgbClr val="000000"/>
                </a:solidFill>
              </a:rPr>
              <a:t>essere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adottati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0000"/>
                </a:solidFill>
              </a:rPr>
              <a:t>Stato</a:t>
            </a:r>
            <a:r>
              <a:rPr lang="en-US" sz="2800" b="1" dirty="0" smtClean="0">
                <a:solidFill>
                  <a:srgbClr val="000000"/>
                </a:solidFill>
              </a:rPr>
              <a:t> di </a:t>
            </a:r>
            <a:r>
              <a:rPr lang="en-US" sz="2800" b="1" dirty="0" err="1" smtClean="0">
                <a:solidFill>
                  <a:srgbClr val="000000"/>
                </a:solidFill>
              </a:rPr>
              <a:t>abbandono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endParaRPr lang="en-US" sz="2800" b="1" dirty="0">
              <a:solidFill>
                <a:srgbClr val="000000"/>
              </a:solidFill>
            </a:endParaRPr>
          </a:p>
          <a:p>
            <a:endParaRPr lang="en-US" sz="2800" b="1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en-US" sz="2800" dirty="0" err="1" smtClean="0">
                <a:solidFill>
                  <a:srgbClr val="000000"/>
                </a:solidFill>
              </a:rPr>
              <a:t>deve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essere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accertata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l’assenza</a:t>
            </a:r>
            <a:r>
              <a:rPr lang="en-US" sz="2800" dirty="0" smtClean="0">
                <a:solidFill>
                  <a:srgbClr val="000000"/>
                </a:solidFill>
              </a:rPr>
              <a:t> di </a:t>
            </a:r>
            <a:r>
              <a:rPr lang="en-US" sz="2800" u="sng" dirty="0" err="1" smtClean="0">
                <a:solidFill>
                  <a:srgbClr val="000000"/>
                </a:solidFill>
              </a:rPr>
              <a:t>assistenza</a:t>
            </a:r>
            <a:r>
              <a:rPr lang="en-US" sz="2800" dirty="0" smtClean="0">
                <a:solidFill>
                  <a:srgbClr val="000000"/>
                </a:solidFill>
              </a:rPr>
              <a:t> morale e </a:t>
            </a:r>
            <a:r>
              <a:rPr lang="en-US" sz="2800" dirty="0" err="1" smtClean="0">
                <a:solidFill>
                  <a:srgbClr val="000000"/>
                </a:solidFill>
              </a:rPr>
              <a:t>materiale</a:t>
            </a:r>
            <a:r>
              <a:rPr lang="en-US" sz="2800" dirty="0" smtClean="0">
                <a:solidFill>
                  <a:srgbClr val="000000"/>
                </a:solidFill>
              </a:rPr>
              <a:t> da parte </a:t>
            </a:r>
            <a:r>
              <a:rPr lang="en-US" sz="2800" dirty="0" err="1" smtClean="0">
                <a:solidFill>
                  <a:srgbClr val="000000"/>
                </a:solidFill>
              </a:rPr>
              <a:t>dei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genitori</a:t>
            </a:r>
            <a:r>
              <a:rPr lang="en-US" sz="2800" dirty="0" smtClean="0">
                <a:solidFill>
                  <a:srgbClr val="000000"/>
                </a:solidFill>
              </a:rPr>
              <a:t> e </a:t>
            </a:r>
            <a:r>
              <a:rPr lang="en-US" sz="2800" dirty="0" err="1" smtClean="0">
                <a:solidFill>
                  <a:srgbClr val="000000"/>
                </a:solidFill>
              </a:rPr>
              <a:t>dei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parenti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tenuti</a:t>
            </a:r>
            <a:r>
              <a:rPr lang="en-US" sz="2800" dirty="0" smtClean="0">
                <a:solidFill>
                  <a:srgbClr val="000000"/>
                </a:solidFill>
              </a:rPr>
              <a:t> a </a:t>
            </a:r>
            <a:r>
              <a:rPr lang="en-US" sz="2800" dirty="0" err="1" smtClean="0">
                <a:solidFill>
                  <a:srgbClr val="000000"/>
                </a:solidFill>
              </a:rPr>
              <a:t>provvedervi</a:t>
            </a:r>
            <a:r>
              <a:rPr lang="en-US" sz="2800" dirty="0" smtClean="0">
                <a:solidFill>
                  <a:srgbClr val="000000"/>
                </a:solidFill>
              </a:rPr>
              <a:t>, non per cause di </a:t>
            </a:r>
            <a:r>
              <a:rPr lang="en-US" sz="2800" u="sng" dirty="0" err="1" smtClean="0">
                <a:solidFill>
                  <a:srgbClr val="000000"/>
                </a:solidFill>
              </a:rPr>
              <a:t>forza</a:t>
            </a:r>
            <a:r>
              <a:rPr lang="en-US" sz="2800" u="sng" dirty="0" smtClean="0">
                <a:solidFill>
                  <a:srgbClr val="000000"/>
                </a:solidFill>
              </a:rPr>
              <a:t> </a:t>
            </a:r>
            <a:r>
              <a:rPr lang="en-US" sz="2800" u="sng" dirty="0" err="1" smtClean="0">
                <a:solidFill>
                  <a:srgbClr val="000000"/>
                </a:solidFill>
              </a:rPr>
              <a:t>maggiore</a:t>
            </a:r>
            <a:r>
              <a:rPr lang="en-US" sz="2800" dirty="0" smtClean="0">
                <a:solidFill>
                  <a:srgbClr val="000000"/>
                </a:solidFill>
              </a:rPr>
              <a:t> di </a:t>
            </a:r>
            <a:r>
              <a:rPr lang="en-US" sz="2800" dirty="0" err="1" smtClean="0">
                <a:solidFill>
                  <a:srgbClr val="000000"/>
                </a:solidFill>
              </a:rPr>
              <a:t>carattere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u="sng" dirty="0" err="1" smtClean="0">
                <a:solidFill>
                  <a:srgbClr val="000000"/>
                </a:solidFill>
              </a:rPr>
              <a:t>transitorio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04994" y="2315216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9823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Accertamento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dei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limiti</a:t>
            </a:r>
            <a:r>
              <a:rPr lang="en-US" sz="4000" dirty="0" smtClean="0">
                <a:solidFill>
                  <a:schemeClr val="tx1"/>
                </a:solidFill>
              </a:rPr>
              <a:t> di </a:t>
            </a:r>
            <a:r>
              <a:rPr lang="en-US" sz="4000" dirty="0" err="1" smtClean="0">
                <a:solidFill>
                  <a:schemeClr val="tx1"/>
                </a:solidFill>
              </a:rPr>
              <a:t>età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Si </a:t>
            </a:r>
            <a:r>
              <a:rPr lang="en-US" dirty="0" err="1" smtClean="0">
                <a:solidFill>
                  <a:srgbClr val="000000"/>
                </a:solidFill>
              </a:rPr>
              <a:t>deve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tenere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conto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superamento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limite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età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impedisce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assolvere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funzione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sostitutiva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biologica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Vanno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tenute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conto</a:t>
            </a:r>
            <a:r>
              <a:rPr lang="en-US" dirty="0" smtClean="0">
                <a:solidFill>
                  <a:srgbClr val="000000"/>
                </a:solidFill>
              </a:rPr>
              <a:t> le </a:t>
            </a:r>
            <a:r>
              <a:rPr lang="en-US" dirty="0" err="1" smtClean="0">
                <a:solidFill>
                  <a:srgbClr val="000000"/>
                </a:solidFill>
              </a:rPr>
              <a:t>trasformazioni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sociali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verificatesi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ultimi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l’evoluzione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scienza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costumi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1592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000000"/>
                </a:solidFill>
              </a:rPr>
              <a:t>Valutazione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dirty="0" err="1">
                <a:solidFill>
                  <a:srgbClr val="000000"/>
                </a:solidFill>
              </a:rPr>
              <a:t>della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dirty="0" err="1">
                <a:solidFill>
                  <a:srgbClr val="000000"/>
                </a:solidFill>
              </a:rPr>
              <a:t>condotta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dirty="0" err="1">
                <a:solidFill>
                  <a:srgbClr val="000000"/>
                </a:solidFill>
              </a:rPr>
              <a:t>genitoriale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trovarsi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abbandono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ossia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privo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dell’assistenza</a:t>
            </a:r>
            <a:r>
              <a:rPr lang="en-US" dirty="0" smtClean="0">
                <a:solidFill>
                  <a:srgbClr val="000000"/>
                </a:solidFill>
              </a:rPr>
              <a:t> morale e </a:t>
            </a:r>
            <a:r>
              <a:rPr lang="en-US" dirty="0" err="1" smtClean="0">
                <a:solidFill>
                  <a:srgbClr val="000000"/>
                </a:solidFill>
              </a:rPr>
              <a:t>materiale</a:t>
            </a:r>
            <a:r>
              <a:rPr lang="en-US" dirty="0" smtClean="0">
                <a:solidFill>
                  <a:srgbClr val="000000"/>
                </a:solidFill>
              </a:rPr>
              <a:t> da parte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parenti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tenuti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provvedervi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Valutazione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carenze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quantitativa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bensì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qualitativa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Violazione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assoluta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obblighi</a:t>
            </a:r>
            <a:r>
              <a:rPr lang="en-US" dirty="0" smtClean="0">
                <a:solidFill>
                  <a:srgbClr val="000000"/>
                </a:solidFill>
              </a:rPr>
              <a:t> ex art. 147 cc e 30 Cost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Comportamento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omissione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volontaria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consapevole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involontaria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inconsapevole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8695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000000"/>
                </a:solidFill>
              </a:rPr>
              <a:t>Valutazione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dirty="0" err="1">
                <a:solidFill>
                  <a:srgbClr val="000000"/>
                </a:solidFill>
              </a:rPr>
              <a:t>della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dirty="0" err="1">
                <a:solidFill>
                  <a:srgbClr val="000000"/>
                </a:solidFill>
              </a:rPr>
              <a:t>condotta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dirty="0" err="1">
                <a:solidFill>
                  <a:srgbClr val="000000"/>
                </a:solidFill>
              </a:rPr>
              <a:t>genitoriale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Per </a:t>
            </a:r>
            <a:r>
              <a:rPr lang="en-US" dirty="0" err="1" smtClean="0">
                <a:solidFill>
                  <a:srgbClr val="000000"/>
                </a:solidFill>
              </a:rPr>
              <a:t>l’allontanemento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bastano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generiche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carenze</a:t>
            </a:r>
            <a:r>
              <a:rPr lang="en-US" dirty="0" smtClean="0">
                <a:solidFill>
                  <a:srgbClr val="000000"/>
                </a:solidFill>
              </a:rPr>
              <a:t> educative, </a:t>
            </a:r>
            <a:r>
              <a:rPr lang="en-US" dirty="0" err="1" smtClean="0">
                <a:solidFill>
                  <a:srgbClr val="000000"/>
                </a:solidFill>
              </a:rPr>
              <a:t>difficoltà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economiche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abitudini</a:t>
            </a:r>
            <a:r>
              <a:rPr lang="en-US" dirty="0" smtClean="0">
                <a:solidFill>
                  <a:srgbClr val="000000"/>
                </a:solidFill>
              </a:rPr>
              <a:t> di vita non ordinate, </a:t>
            </a:r>
            <a:r>
              <a:rPr lang="en-US" dirty="0" err="1" smtClean="0">
                <a:solidFill>
                  <a:srgbClr val="000000"/>
                </a:solidFill>
              </a:rPr>
              <a:t>anomalie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gravi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carattere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personalità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E’ </a:t>
            </a:r>
            <a:r>
              <a:rPr lang="en-US" dirty="0" err="1" smtClean="0">
                <a:solidFill>
                  <a:srgbClr val="000000"/>
                </a:solidFill>
              </a:rPr>
              <a:t>necessario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I </a:t>
            </a:r>
            <a:r>
              <a:rPr lang="en-US" dirty="0" err="1" smtClean="0">
                <a:solidFill>
                  <a:srgbClr val="000000"/>
                </a:solidFill>
              </a:rPr>
              <a:t>suddetti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comportamenti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abbiano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ricadute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tali</a:t>
            </a:r>
            <a:r>
              <a:rPr lang="en-US" dirty="0" smtClean="0">
                <a:solidFill>
                  <a:srgbClr val="000000"/>
                </a:solidFill>
              </a:rPr>
              <a:t> da </a:t>
            </a:r>
            <a:r>
              <a:rPr lang="en-US" dirty="0" err="1" smtClean="0">
                <a:solidFill>
                  <a:srgbClr val="000000"/>
                </a:solidFill>
              </a:rPr>
              <a:t>minacciare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pregiudicare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prevalente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interesse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ad un </a:t>
            </a:r>
            <a:r>
              <a:rPr lang="en-US" dirty="0" err="1" smtClean="0">
                <a:solidFill>
                  <a:srgbClr val="000000"/>
                </a:solidFill>
              </a:rPr>
              <a:t>adeguato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inserimento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contesto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sociale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44972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Adozioni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disciplinate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rgbClr val="000000"/>
                </a:solidFill>
              </a:rPr>
              <a:t>Piena</a:t>
            </a:r>
            <a:r>
              <a:rPr lang="en-US" sz="2800" dirty="0" smtClean="0">
                <a:solidFill>
                  <a:srgbClr val="000000"/>
                </a:solidFill>
              </a:rPr>
              <a:t> o </a:t>
            </a:r>
            <a:r>
              <a:rPr lang="en-US" sz="2800" dirty="0" err="1" smtClean="0">
                <a:solidFill>
                  <a:srgbClr val="000000"/>
                </a:solidFill>
              </a:rPr>
              <a:t>legittimante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err="1" smtClean="0">
                <a:solidFill>
                  <a:srgbClr val="000000"/>
                </a:solidFill>
              </a:rPr>
              <a:t>Internazionale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In </a:t>
            </a:r>
            <a:r>
              <a:rPr lang="en-US" sz="2800" dirty="0" err="1" smtClean="0">
                <a:solidFill>
                  <a:srgbClr val="000000"/>
                </a:solidFill>
              </a:rPr>
              <a:t>casi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particolari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Di </a:t>
            </a:r>
            <a:r>
              <a:rPr lang="en-US" sz="2800" dirty="0" err="1" smtClean="0">
                <a:solidFill>
                  <a:srgbClr val="000000"/>
                </a:solidFill>
              </a:rPr>
              <a:t>maggiorenni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4531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Valutazione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della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condotta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genitoriale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Cultura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etnia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Insufficienze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malattie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mentali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Inidoneità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entrambi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Semiabbandono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permanente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adozione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aperta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o mite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  <a:sym typeface="Wingdings"/>
              </a:rPr>
              <a:t>Forza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maggiore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contingente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e non reversible: </a:t>
            </a:r>
            <a:r>
              <a:rPr lang="en-US" b="1" dirty="0" smtClean="0">
                <a:solidFill>
                  <a:srgbClr val="000000"/>
                </a:solidFill>
                <a:sym typeface="Wingdings"/>
              </a:rPr>
              <a:t>NO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nei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casi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di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detenzione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in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carcere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rifiuto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delle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misure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di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sostegno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9166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Procedimento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u="sng" dirty="0" err="1" smtClean="0">
                <a:solidFill>
                  <a:srgbClr val="000000"/>
                </a:solidFill>
              </a:rPr>
              <a:t>Rito</a:t>
            </a:r>
            <a:r>
              <a:rPr lang="en-US" u="sng" dirty="0" smtClean="0">
                <a:solidFill>
                  <a:srgbClr val="000000"/>
                </a:solidFill>
              </a:rPr>
              <a:t> ex L. 184/1983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rito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camerale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it-IT" dirty="0" smtClean="0">
                <a:solidFill>
                  <a:srgbClr val="000000"/>
                </a:solidFill>
              </a:rPr>
              <a:t>garanzia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contraddittorio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attivato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d’ufficio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su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ricorso</a:t>
            </a:r>
            <a:r>
              <a:rPr lang="en-US" dirty="0" smtClean="0">
                <a:solidFill>
                  <a:srgbClr val="000000"/>
                </a:solidFill>
              </a:rPr>
              <a:t> del pm,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conclude con </a:t>
            </a:r>
            <a:r>
              <a:rPr lang="en-US" dirty="0" err="1" smtClean="0">
                <a:solidFill>
                  <a:srgbClr val="000000"/>
                </a:solidFill>
              </a:rPr>
              <a:t>decreto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opponible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innazi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medesimo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organo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giudicante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u="sng" dirty="0" err="1" smtClean="0">
                <a:solidFill>
                  <a:srgbClr val="000000"/>
                </a:solidFill>
              </a:rPr>
              <a:t>Nuovo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</a:rPr>
              <a:t>rito</a:t>
            </a:r>
            <a:r>
              <a:rPr lang="en-US" u="sng" dirty="0" smtClean="0">
                <a:solidFill>
                  <a:srgbClr val="000000"/>
                </a:solidFill>
              </a:rPr>
              <a:t> ex L. 149/2001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abbandono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modello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inquisitorio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garanzia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contraddittorio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diritto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difesa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legale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attivato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ricorso</a:t>
            </a:r>
            <a:r>
              <a:rPr lang="en-US" dirty="0" smtClean="0">
                <a:solidFill>
                  <a:srgbClr val="000000"/>
                </a:solidFill>
              </a:rPr>
              <a:t> del pm,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conclude con </a:t>
            </a:r>
            <a:r>
              <a:rPr lang="en-US" dirty="0" err="1" smtClean="0">
                <a:solidFill>
                  <a:srgbClr val="000000"/>
                </a:solidFill>
              </a:rPr>
              <a:t>sentenza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impugnabile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innanzi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Corte </a:t>
            </a:r>
            <a:r>
              <a:rPr lang="en-US" dirty="0" err="1" smtClean="0">
                <a:solidFill>
                  <a:srgbClr val="000000"/>
                </a:solidFill>
              </a:rPr>
              <a:t>d’Appello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2533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Segnalazione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dello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stato</a:t>
            </a:r>
            <a:r>
              <a:rPr lang="en-US" sz="4000" dirty="0" smtClean="0">
                <a:solidFill>
                  <a:srgbClr val="000000"/>
                </a:solidFill>
              </a:rPr>
              <a:t> di </a:t>
            </a:r>
            <a:r>
              <a:rPr lang="en-US" sz="4000" dirty="0" err="1" smtClean="0">
                <a:solidFill>
                  <a:srgbClr val="000000"/>
                </a:solidFill>
              </a:rPr>
              <a:t>abbandono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103539"/>
            <a:ext cx="7232650" cy="3042855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Ogni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cittadino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ne </a:t>
            </a:r>
            <a:r>
              <a:rPr lang="en-US" dirty="0" err="1" smtClean="0">
                <a:solidFill>
                  <a:srgbClr val="000000"/>
                </a:solidFill>
              </a:rPr>
              <a:t>abbia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conoscenza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terzo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affidatario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istituti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assistenza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pubblica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privata</a:t>
            </a:r>
            <a:r>
              <a:rPr lang="en-US" dirty="0" smtClean="0">
                <a:solidFill>
                  <a:srgbClr val="000000"/>
                </a:solidFill>
              </a:rPr>
              <a:t> e le </a:t>
            </a:r>
            <a:r>
              <a:rPr lang="en-US" dirty="0" err="1" smtClean="0">
                <a:solidFill>
                  <a:srgbClr val="000000"/>
                </a:solidFill>
              </a:rPr>
              <a:t>comunità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familiari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1024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000000"/>
                </a:solidFill>
              </a:rPr>
              <a:t>Apertura</a:t>
            </a:r>
            <a:r>
              <a:rPr lang="en-US" sz="3600" dirty="0" smtClean="0">
                <a:solidFill>
                  <a:srgbClr val="000000"/>
                </a:solidFill>
              </a:rPr>
              <a:t> del </a:t>
            </a:r>
            <a:r>
              <a:rPr lang="en-US" sz="3600" dirty="0" err="1" smtClean="0">
                <a:solidFill>
                  <a:srgbClr val="000000"/>
                </a:solidFill>
              </a:rPr>
              <a:t>procedimento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Il PM, </a:t>
            </a:r>
            <a:r>
              <a:rPr lang="en-US" dirty="0" err="1" smtClean="0">
                <a:solidFill>
                  <a:srgbClr val="000000"/>
                </a:solidFill>
              </a:rPr>
              <a:t>ricevuta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segnalazione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assunte</a:t>
            </a:r>
            <a:r>
              <a:rPr lang="en-US" dirty="0" smtClean="0">
                <a:solidFill>
                  <a:srgbClr val="000000"/>
                </a:solidFill>
              </a:rPr>
              <a:t> le </a:t>
            </a:r>
            <a:r>
              <a:rPr lang="en-US" dirty="0" err="1" smtClean="0">
                <a:solidFill>
                  <a:srgbClr val="000000"/>
                </a:solidFill>
              </a:rPr>
              <a:t>informazioni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situazione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, propone al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per I </a:t>
            </a:r>
            <a:r>
              <a:rPr lang="en-US" dirty="0" err="1" smtClean="0">
                <a:solidFill>
                  <a:srgbClr val="000000"/>
                </a:solidFill>
              </a:rPr>
              <a:t>Minorenni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ricorso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motivato</a:t>
            </a:r>
            <a:r>
              <a:rPr lang="en-US" dirty="0" smtClean="0">
                <a:solidFill>
                  <a:srgbClr val="000000"/>
                </a:solidFill>
              </a:rPr>
              <a:t> per la </a:t>
            </a:r>
            <a:r>
              <a:rPr lang="en-US" dirty="0" err="1" smtClean="0">
                <a:solidFill>
                  <a:srgbClr val="000000"/>
                </a:solidFill>
              </a:rPr>
              <a:t>dichiarazione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adottabilità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E’ </a:t>
            </a:r>
            <a:r>
              <a:rPr lang="en-US" dirty="0" err="1" smtClean="0">
                <a:solidFill>
                  <a:srgbClr val="000000"/>
                </a:solidFill>
              </a:rPr>
              <a:t>competente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luogo</a:t>
            </a:r>
            <a:r>
              <a:rPr lang="en-US" dirty="0" smtClean="0">
                <a:solidFill>
                  <a:srgbClr val="000000"/>
                </a:solidFill>
              </a:rPr>
              <a:t> in cui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trova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quando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viene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segnalato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l’abbandono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ovvero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quello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disponga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d’ufficio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accertamenti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1783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Vecchio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rito</a:t>
            </a:r>
            <a:r>
              <a:rPr lang="en-US" sz="4000" dirty="0" smtClean="0">
                <a:solidFill>
                  <a:srgbClr val="000000"/>
                </a:solidFill>
              </a:rPr>
              <a:t> ex L. 184/1983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Apertura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procedimento</a:t>
            </a:r>
            <a:r>
              <a:rPr lang="en-US" dirty="0" smtClean="0">
                <a:solidFill>
                  <a:srgbClr val="000000"/>
                </a:solidFill>
              </a:rPr>
              <a:t> ad opera del </a:t>
            </a:r>
            <a:r>
              <a:rPr lang="en-US" dirty="0" err="1" smtClean="0">
                <a:solidFill>
                  <a:srgbClr val="000000"/>
                </a:solidFill>
              </a:rPr>
              <a:t>Presidente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o di un </a:t>
            </a:r>
            <a:r>
              <a:rPr lang="en-US" dirty="0" err="1" smtClean="0">
                <a:solidFill>
                  <a:srgbClr val="000000"/>
                </a:solidFill>
              </a:rPr>
              <a:t>giudice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delgato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Accertamenti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ulteriori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più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approfonditi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tramite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S.S. o </a:t>
            </a:r>
            <a:r>
              <a:rPr lang="en-US" dirty="0" err="1" smtClean="0">
                <a:solidFill>
                  <a:srgbClr val="000000"/>
                </a:solidFill>
              </a:rPr>
              <a:t>organi</a:t>
            </a:r>
            <a:r>
              <a:rPr lang="en-US" dirty="0" smtClean="0">
                <a:solidFill>
                  <a:srgbClr val="000000"/>
                </a:solidFill>
              </a:rPr>
              <a:t> di P.S.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Assunzione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discrezionale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ogni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informazione</a:t>
            </a:r>
            <a:r>
              <a:rPr lang="en-US" dirty="0" smtClean="0">
                <a:solidFill>
                  <a:srgbClr val="000000"/>
                </a:solidFill>
              </a:rPr>
              <a:t> utile per </a:t>
            </a:r>
            <a:r>
              <a:rPr lang="en-US" dirty="0" err="1" smtClean="0">
                <a:solidFill>
                  <a:srgbClr val="000000"/>
                </a:solidFill>
              </a:rPr>
              <a:t>accertare</a:t>
            </a:r>
            <a:r>
              <a:rPr lang="en-US" dirty="0" smtClean="0">
                <a:solidFill>
                  <a:srgbClr val="000000"/>
                </a:solidFill>
              </a:rPr>
              <a:t> lo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Ascolto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informale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funzionari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Pubblica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Amministrazione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rivestano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ruolo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testimoni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non </a:t>
            </a:r>
            <a:r>
              <a:rPr lang="en-US" dirty="0" err="1" smtClean="0">
                <a:solidFill>
                  <a:srgbClr val="000000"/>
                </a:solidFill>
              </a:rPr>
              <a:t>tenuti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dirty="0" err="1" smtClean="0">
                <a:solidFill>
                  <a:srgbClr val="000000"/>
                </a:solidFill>
              </a:rPr>
              <a:t>deporre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previo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giuramento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9779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000000"/>
                </a:solidFill>
              </a:rPr>
              <a:t>Vecchio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dirty="0" err="1">
                <a:solidFill>
                  <a:srgbClr val="000000"/>
                </a:solidFill>
              </a:rPr>
              <a:t>rito</a:t>
            </a:r>
            <a:r>
              <a:rPr lang="en-US" sz="4000" dirty="0">
                <a:solidFill>
                  <a:srgbClr val="000000"/>
                </a:solidFill>
              </a:rPr>
              <a:t> ex L. 184/1983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481738"/>
            <a:ext cx="7232650" cy="4409475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0000"/>
                </a:solidFill>
              </a:rPr>
              <a:t>I </a:t>
            </a:r>
            <a:r>
              <a:rPr lang="en-US" sz="2800" dirty="0" err="1" smtClean="0">
                <a:solidFill>
                  <a:srgbClr val="000000"/>
                </a:solidFill>
              </a:rPr>
              <a:t>genitori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ed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parenti</a:t>
            </a:r>
            <a:r>
              <a:rPr lang="en-US" sz="2800" dirty="0" smtClean="0">
                <a:solidFill>
                  <a:srgbClr val="000000"/>
                </a:solidFill>
              </a:rPr>
              <a:t> non </a:t>
            </a:r>
            <a:r>
              <a:rPr lang="en-US" sz="2800" dirty="0" err="1" smtClean="0">
                <a:solidFill>
                  <a:srgbClr val="000000"/>
                </a:solidFill>
              </a:rPr>
              <a:t>vengono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avvisati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all’atto</a:t>
            </a:r>
            <a:r>
              <a:rPr lang="en-US" sz="2800" dirty="0" smtClean="0">
                <a:solidFill>
                  <a:srgbClr val="000000"/>
                </a:solidFill>
              </a:rPr>
              <a:t> di </a:t>
            </a:r>
            <a:r>
              <a:rPr lang="en-US" sz="2800" dirty="0" err="1" smtClean="0">
                <a:solidFill>
                  <a:srgbClr val="000000"/>
                </a:solidFill>
              </a:rPr>
              <a:t>apertura</a:t>
            </a:r>
            <a:r>
              <a:rPr lang="en-US" sz="2800" dirty="0" smtClean="0">
                <a:solidFill>
                  <a:srgbClr val="000000"/>
                </a:solidFill>
              </a:rPr>
              <a:t> del </a:t>
            </a:r>
            <a:r>
              <a:rPr lang="en-US" sz="2800" dirty="0" err="1" smtClean="0">
                <a:solidFill>
                  <a:srgbClr val="000000"/>
                </a:solidFill>
              </a:rPr>
              <a:t>procedimento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pPr algn="just"/>
            <a:r>
              <a:rPr lang="en-US" sz="2800" dirty="0" err="1" smtClean="0">
                <a:solidFill>
                  <a:srgbClr val="000000"/>
                </a:solidFill>
              </a:rPr>
              <a:t>Conoscenza</a:t>
            </a:r>
            <a:r>
              <a:rPr lang="en-US" sz="2800" dirty="0" smtClean="0">
                <a:solidFill>
                  <a:srgbClr val="000000"/>
                </a:solidFill>
              </a:rPr>
              <a:t> del </a:t>
            </a:r>
            <a:r>
              <a:rPr lang="en-US" sz="2800" dirty="0" err="1" smtClean="0">
                <a:solidFill>
                  <a:srgbClr val="000000"/>
                </a:solidFill>
              </a:rPr>
              <a:t>procedimento</a:t>
            </a:r>
            <a:r>
              <a:rPr lang="en-US" sz="2800" dirty="0" smtClean="0">
                <a:solidFill>
                  <a:srgbClr val="000000"/>
                </a:solidFill>
              </a:rPr>
              <a:t> con </a:t>
            </a:r>
            <a:r>
              <a:rPr lang="en-US" sz="2800" dirty="0" err="1" smtClean="0">
                <a:solidFill>
                  <a:srgbClr val="000000"/>
                </a:solidFill>
              </a:rPr>
              <a:t>il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decreto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motivato</a:t>
            </a:r>
            <a:r>
              <a:rPr lang="en-US" sz="2800" dirty="0" smtClean="0">
                <a:solidFill>
                  <a:srgbClr val="000000"/>
                </a:solidFill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</a:rPr>
              <a:t>sanabile</a:t>
            </a:r>
            <a:r>
              <a:rPr lang="en-US" sz="2800" dirty="0" smtClean="0">
                <a:solidFill>
                  <a:srgbClr val="000000"/>
                </a:solidFill>
              </a:rPr>
              <a:t> in </a:t>
            </a:r>
            <a:r>
              <a:rPr lang="en-US" sz="2800" dirty="0" err="1" smtClean="0">
                <a:solidFill>
                  <a:srgbClr val="000000"/>
                </a:solidFill>
              </a:rPr>
              <a:t>caso</a:t>
            </a:r>
            <a:r>
              <a:rPr lang="en-US" sz="2800" dirty="0" smtClean="0">
                <a:solidFill>
                  <a:srgbClr val="000000"/>
                </a:solidFill>
              </a:rPr>
              <a:t> di </a:t>
            </a:r>
            <a:r>
              <a:rPr lang="en-US" sz="2800" dirty="0" err="1" smtClean="0">
                <a:solidFill>
                  <a:srgbClr val="000000"/>
                </a:solidFill>
              </a:rPr>
              <a:t>carente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motivazione</a:t>
            </a:r>
            <a:r>
              <a:rPr lang="en-US" sz="2800" dirty="0" smtClean="0">
                <a:solidFill>
                  <a:srgbClr val="000000"/>
                </a:solidFill>
              </a:rPr>
              <a:t>) </a:t>
            </a:r>
            <a:r>
              <a:rPr lang="en-US" sz="2800" dirty="0" err="1" smtClean="0">
                <a:solidFill>
                  <a:srgbClr val="000000"/>
                </a:solidFill>
              </a:rPr>
              <a:t>che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convoca</a:t>
            </a:r>
            <a:r>
              <a:rPr lang="en-US" sz="2800" dirty="0" smtClean="0">
                <a:solidFill>
                  <a:srgbClr val="000000"/>
                </a:solidFill>
              </a:rPr>
              <a:t> I </a:t>
            </a:r>
            <a:r>
              <a:rPr lang="en-US" sz="2800" dirty="0" err="1" smtClean="0">
                <a:solidFill>
                  <a:srgbClr val="000000"/>
                </a:solidFill>
              </a:rPr>
              <a:t>genitori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ed</a:t>
            </a:r>
            <a:r>
              <a:rPr lang="en-US" sz="2800" dirty="0" smtClean="0">
                <a:solidFill>
                  <a:srgbClr val="000000"/>
                </a:solidFill>
              </a:rPr>
              <a:t> I </a:t>
            </a:r>
            <a:r>
              <a:rPr lang="en-US" sz="2800" dirty="0" err="1" smtClean="0">
                <a:solidFill>
                  <a:srgbClr val="000000"/>
                </a:solidFill>
              </a:rPr>
              <a:t>parenti</a:t>
            </a:r>
            <a:r>
              <a:rPr lang="en-US" sz="2800" dirty="0" smtClean="0">
                <a:solidFill>
                  <a:srgbClr val="000000"/>
                </a:solidFill>
              </a:rPr>
              <a:t> per </a:t>
            </a:r>
            <a:r>
              <a:rPr lang="en-US" sz="2800" dirty="0" err="1" smtClean="0">
                <a:solidFill>
                  <a:srgbClr val="000000"/>
                </a:solidFill>
              </a:rPr>
              <a:t>essere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sentiti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02822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000000"/>
                </a:solidFill>
              </a:rPr>
              <a:t>Nuovo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dirty="0" err="1">
                <a:solidFill>
                  <a:srgbClr val="000000"/>
                </a:solidFill>
              </a:rPr>
              <a:t>rito</a:t>
            </a:r>
            <a:r>
              <a:rPr lang="en-US" sz="4000" dirty="0">
                <a:solidFill>
                  <a:srgbClr val="000000"/>
                </a:solidFill>
              </a:rPr>
              <a:t> ex L. 149/2001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156458"/>
            <a:ext cx="7232650" cy="396894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rgbClr val="000000"/>
                </a:solidFill>
              </a:rPr>
              <a:t>Diritto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alla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difesa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legale</a:t>
            </a:r>
            <a:r>
              <a:rPr lang="en-US" sz="2800" dirty="0" smtClean="0">
                <a:solidFill>
                  <a:srgbClr val="000000"/>
                </a:solidFill>
              </a:rPr>
              <a:t> per:</a:t>
            </a:r>
          </a:p>
          <a:p>
            <a:pPr algn="just">
              <a:buAutoNum type="arabicPeriod"/>
            </a:pPr>
            <a:r>
              <a:rPr lang="en-US" sz="2800" dirty="0" err="1" smtClean="0">
                <a:solidFill>
                  <a:srgbClr val="000000"/>
                </a:solidFill>
              </a:rPr>
              <a:t>Genitori</a:t>
            </a:r>
            <a:endParaRPr lang="en-US" sz="2800" dirty="0" smtClean="0">
              <a:solidFill>
                <a:srgbClr val="000000"/>
              </a:solidFill>
            </a:endParaRPr>
          </a:p>
          <a:p>
            <a:pPr algn="just">
              <a:buAutoNum type="arabicPeriod"/>
            </a:pPr>
            <a:r>
              <a:rPr lang="en-US" sz="2800" dirty="0" err="1" smtClean="0">
                <a:solidFill>
                  <a:srgbClr val="000000"/>
                </a:solidFill>
              </a:rPr>
              <a:t>Parenti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fino</a:t>
            </a:r>
            <a:r>
              <a:rPr lang="en-US" sz="2800" dirty="0" smtClean="0">
                <a:solidFill>
                  <a:srgbClr val="000000"/>
                </a:solidFill>
              </a:rPr>
              <a:t> al 4 </a:t>
            </a:r>
            <a:r>
              <a:rPr lang="en-US" sz="2800" dirty="0" err="1" smtClean="0">
                <a:solidFill>
                  <a:srgbClr val="000000"/>
                </a:solidFill>
              </a:rPr>
              <a:t>grado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che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abbiano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significativi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rapporti</a:t>
            </a:r>
            <a:r>
              <a:rPr lang="en-US" sz="2800" dirty="0" smtClean="0">
                <a:solidFill>
                  <a:srgbClr val="000000"/>
                </a:solidFill>
              </a:rPr>
              <a:t> con </a:t>
            </a:r>
            <a:r>
              <a:rPr lang="en-US" sz="2800" dirty="0" err="1" smtClean="0">
                <a:solidFill>
                  <a:srgbClr val="000000"/>
                </a:solidFill>
              </a:rPr>
              <a:t>il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minore</a:t>
            </a:r>
            <a:endParaRPr lang="en-US" sz="2800" dirty="0" smtClean="0">
              <a:solidFill>
                <a:srgbClr val="000000"/>
              </a:solidFill>
            </a:endParaRPr>
          </a:p>
          <a:p>
            <a:pPr algn="just">
              <a:buAutoNum type="arabicPeriod"/>
            </a:pPr>
            <a:r>
              <a:rPr lang="en-US" sz="2800" dirty="0" err="1" smtClean="0">
                <a:solidFill>
                  <a:srgbClr val="000000"/>
                </a:solidFill>
              </a:rPr>
              <a:t>Minore</a:t>
            </a:r>
            <a:endParaRPr lang="en-US" sz="2800" dirty="0" smtClean="0">
              <a:solidFill>
                <a:srgbClr val="000000"/>
              </a:solidFill>
            </a:endParaRPr>
          </a:p>
          <a:p>
            <a:pPr algn="just"/>
            <a:r>
              <a:rPr lang="en-US" sz="2800" dirty="0" err="1" smtClean="0">
                <a:solidFill>
                  <a:srgbClr val="000000"/>
                </a:solidFill>
              </a:rPr>
              <a:t>Rispetto</a:t>
            </a:r>
            <a:r>
              <a:rPr lang="en-US" sz="2800" dirty="0" smtClean="0">
                <a:solidFill>
                  <a:srgbClr val="000000"/>
                </a:solidFill>
              </a:rPr>
              <a:t> del </a:t>
            </a:r>
            <a:r>
              <a:rPr lang="en-US" sz="2800" dirty="0" err="1" smtClean="0">
                <a:solidFill>
                  <a:srgbClr val="000000"/>
                </a:solidFill>
              </a:rPr>
              <a:t>diritto</a:t>
            </a:r>
            <a:r>
              <a:rPr lang="en-US" sz="2800" dirty="0" smtClean="0">
                <a:solidFill>
                  <a:srgbClr val="000000"/>
                </a:solidFill>
              </a:rPr>
              <a:t> al </a:t>
            </a:r>
            <a:r>
              <a:rPr lang="en-US" sz="2800" dirty="0" err="1" smtClean="0">
                <a:solidFill>
                  <a:srgbClr val="000000"/>
                </a:solidFill>
              </a:rPr>
              <a:t>contraddittorio</a:t>
            </a:r>
            <a:endParaRPr lang="en-US" sz="2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5777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000000"/>
                </a:solidFill>
              </a:rPr>
              <a:t>Nuovo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dirty="0" err="1">
                <a:solidFill>
                  <a:srgbClr val="000000"/>
                </a:solidFill>
              </a:rPr>
              <a:t>rito</a:t>
            </a:r>
            <a:r>
              <a:rPr lang="en-US" sz="4000" dirty="0">
                <a:solidFill>
                  <a:srgbClr val="000000"/>
                </a:solidFill>
              </a:rPr>
              <a:t> ex L. 149/2001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solidFill>
                  <a:srgbClr val="000000"/>
                </a:solidFill>
              </a:rPr>
              <a:t>Lacune</a:t>
            </a:r>
            <a:r>
              <a:rPr lang="en-US" dirty="0">
                <a:solidFill>
                  <a:srgbClr val="000000"/>
                </a:solidFill>
              </a:rPr>
              <a:t>: </a:t>
            </a:r>
          </a:p>
          <a:p>
            <a:pPr algn="just"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</a:rPr>
              <a:t>diritto</a:t>
            </a:r>
            <a:r>
              <a:rPr lang="en-US" dirty="0">
                <a:solidFill>
                  <a:srgbClr val="000000"/>
                </a:solidFill>
              </a:rPr>
              <a:t> di </a:t>
            </a:r>
            <a:r>
              <a:rPr lang="en-US" dirty="0" err="1">
                <a:solidFill>
                  <a:srgbClr val="000000"/>
                </a:solidFill>
              </a:rPr>
              <a:t>difesa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nella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fase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precedente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l’apertura</a:t>
            </a:r>
            <a:r>
              <a:rPr lang="en-US" dirty="0">
                <a:solidFill>
                  <a:srgbClr val="000000"/>
                </a:solidFill>
              </a:rPr>
              <a:t> del </a:t>
            </a:r>
            <a:r>
              <a:rPr lang="en-US" dirty="0" err="1">
                <a:solidFill>
                  <a:srgbClr val="000000"/>
                </a:solidFill>
              </a:rPr>
              <a:t>procedimento</a:t>
            </a:r>
            <a:r>
              <a:rPr lang="en-US" dirty="0">
                <a:solidFill>
                  <a:srgbClr val="000000"/>
                </a:solidFill>
              </a:rPr>
              <a:t>, </a:t>
            </a:r>
          </a:p>
          <a:p>
            <a:pPr algn="just"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</a:rPr>
              <a:t>notifica</a:t>
            </a:r>
            <a:r>
              <a:rPr lang="en-US" dirty="0">
                <a:solidFill>
                  <a:srgbClr val="000000"/>
                </a:solidFill>
              </a:rPr>
              <a:t> del </a:t>
            </a:r>
            <a:r>
              <a:rPr lang="en-US" dirty="0" err="1">
                <a:solidFill>
                  <a:srgbClr val="000000"/>
                </a:solidFill>
              </a:rPr>
              <a:t>ricorso</a:t>
            </a:r>
            <a:r>
              <a:rPr lang="en-US" dirty="0">
                <a:solidFill>
                  <a:srgbClr val="000000"/>
                </a:solidFill>
              </a:rPr>
              <a:t> del PM</a:t>
            </a:r>
          </a:p>
          <a:p>
            <a:pPr algn="just"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</a:rPr>
              <a:t>Mancanza</a:t>
            </a:r>
            <a:r>
              <a:rPr lang="en-US" dirty="0">
                <a:solidFill>
                  <a:srgbClr val="000000"/>
                </a:solidFill>
              </a:rPr>
              <a:t> termini </a:t>
            </a:r>
            <a:r>
              <a:rPr lang="en-US" dirty="0" err="1">
                <a:solidFill>
                  <a:srgbClr val="000000"/>
                </a:solidFill>
              </a:rPr>
              <a:t>tra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avviso</a:t>
            </a:r>
            <a:r>
              <a:rPr lang="en-US" dirty="0">
                <a:solidFill>
                  <a:srgbClr val="000000"/>
                </a:solidFill>
              </a:rPr>
              <a:t> del </a:t>
            </a:r>
            <a:r>
              <a:rPr lang="en-US" dirty="0" err="1">
                <a:solidFill>
                  <a:srgbClr val="000000"/>
                </a:solidFill>
              </a:rPr>
              <a:t>ricorso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nomina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difensore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13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Nuovo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rito</a:t>
            </a:r>
            <a:r>
              <a:rPr lang="en-US" sz="4000" dirty="0" smtClean="0">
                <a:solidFill>
                  <a:srgbClr val="000000"/>
                </a:solidFill>
              </a:rPr>
              <a:t> ex L. 149/2001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Con </a:t>
            </a:r>
            <a:r>
              <a:rPr lang="en-US" sz="2800" dirty="0" err="1" smtClean="0">
                <a:solidFill>
                  <a:srgbClr val="000000"/>
                </a:solidFill>
              </a:rPr>
              <a:t>l’abbandono</a:t>
            </a:r>
            <a:r>
              <a:rPr lang="en-US" sz="2800" dirty="0" smtClean="0">
                <a:solidFill>
                  <a:srgbClr val="000000"/>
                </a:solidFill>
              </a:rPr>
              <a:t> del </a:t>
            </a:r>
            <a:r>
              <a:rPr lang="en-US" sz="2800" dirty="0" err="1" smtClean="0">
                <a:solidFill>
                  <a:srgbClr val="000000"/>
                </a:solidFill>
              </a:rPr>
              <a:t>modello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inquisitorio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ogni</a:t>
            </a:r>
            <a:r>
              <a:rPr lang="en-US" sz="2800" dirty="0" smtClean="0">
                <a:solidFill>
                  <a:srgbClr val="000000"/>
                </a:solidFill>
              </a:rPr>
              <a:t> mezzo </a:t>
            </a:r>
            <a:r>
              <a:rPr lang="en-US" sz="2800" dirty="0" err="1" smtClean="0">
                <a:solidFill>
                  <a:srgbClr val="000000"/>
                </a:solidFill>
              </a:rPr>
              <a:t>istruttorio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dovrà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essere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assoggettato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alle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regole</a:t>
            </a:r>
            <a:r>
              <a:rPr lang="en-US" sz="2800" dirty="0" smtClean="0">
                <a:solidFill>
                  <a:srgbClr val="000000"/>
                </a:solidFill>
              </a:rPr>
              <a:t> del </a:t>
            </a:r>
            <a:r>
              <a:rPr lang="en-US" sz="2800" dirty="0" err="1" smtClean="0">
                <a:solidFill>
                  <a:srgbClr val="000000"/>
                </a:solidFill>
              </a:rPr>
              <a:t>processo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civile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consentendo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alle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parti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costituite</a:t>
            </a:r>
            <a:r>
              <a:rPr lang="en-US" sz="2800" dirty="0" smtClean="0">
                <a:solidFill>
                  <a:srgbClr val="000000"/>
                </a:solidFill>
              </a:rPr>
              <a:t> in </a:t>
            </a:r>
            <a:r>
              <a:rPr lang="en-US" sz="2800" dirty="0" err="1" smtClean="0">
                <a:solidFill>
                  <a:srgbClr val="000000"/>
                </a:solidFill>
              </a:rPr>
              <a:t>giudizio</a:t>
            </a:r>
            <a:r>
              <a:rPr lang="en-US" sz="2800" dirty="0" smtClean="0">
                <a:solidFill>
                  <a:srgbClr val="000000"/>
                </a:solidFill>
              </a:rPr>
              <a:t> di </a:t>
            </a:r>
            <a:r>
              <a:rPr lang="en-US" sz="2800" dirty="0" err="1" smtClean="0">
                <a:solidFill>
                  <a:srgbClr val="000000"/>
                </a:solidFill>
              </a:rPr>
              <a:t>dedurre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controdedurre</a:t>
            </a:r>
            <a:r>
              <a:rPr lang="en-US" sz="2800" dirty="0" smtClean="0">
                <a:solidFill>
                  <a:srgbClr val="000000"/>
                </a:solidFill>
              </a:rPr>
              <a:t> prove </a:t>
            </a:r>
            <a:r>
              <a:rPr lang="en-US" sz="2800" dirty="0" err="1" smtClean="0">
                <a:solidFill>
                  <a:srgbClr val="000000"/>
                </a:solidFill>
              </a:rPr>
              <a:t>testimoniali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richiedere</a:t>
            </a:r>
            <a:r>
              <a:rPr lang="en-US" sz="2800" dirty="0" smtClean="0">
                <a:solidFill>
                  <a:srgbClr val="000000"/>
                </a:solidFill>
              </a:rPr>
              <a:t> CTU, etc…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54566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000000"/>
                </a:solidFill>
              </a:rPr>
              <a:t>Provvedimenti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provvisori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ed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urgenti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971241"/>
            <a:ext cx="7232650" cy="39199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Assunti</a:t>
            </a:r>
            <a:r>
              <a:rPr lang="en-US" dirty="0" smtClean="0">
                <a:solidFill>
                  <a:srgbClr val="000000"/>
                </a:solidFill>
              </a:rPr>
              <a:t> dal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corso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procedimento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adottabilità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fino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provvedimento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affido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preadottivo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Assunti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caso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urgenza</a:t>
            </a:r>
            <a:r>
              <a:rPr lang="en-US" dirty="0" smtClean="0">
                <a:solidFill>
                  <a:srgbClr val="000000"/>
                </a:solidFill>
              </a:rPr>
              <a:t> dal </a:t>
            </a:r>
            <a:r>
              <a:rPr lang="en-US" dirty="0" err="1" smtClean="0">
                <a:solidFill>
                  <a:srgbClr val="000000"/>
                </a:solidFill>
              </a:rPr>
              <a:t>Presidente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giudice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delegato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Vanno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confermati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modificati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revocati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entro</a:t>
            </a:r>
            <a:r>
              <a:rPr lang="en-US" dirty="0" smtClean="0">
                <a:solidFill>
                  <a:srgbClr val="000000"/>
                </a:solidFill>
              </a:rPr>
              <a:t> 30gg (</a:t>
            </a:r>
            <a:r>
              <a:rPr lang="en-US" dirty="0" err="1" smtClean="0">
                <a:solidFill>
                  <a:srgbClr val="000000"/>
                </a:solidFill>
              </a:rPr>
              <a:t>perentori</a:t>
            </a:r>
            <a:r>
              <a:rPr lang="en-US" dirty="0" smtClean="0">
                <a:solidFill>
                  <a:srgbClr val="000000"/>
                </a:solidFill>
              </a:rPr>
              <a:t>), dal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riunito</a:t>
            </a:r>
            <a:r>
              <a:rPr lang="en-US" dirty="0" smtClean="0">
                <a:solidFill>
                  <a:srgbClr val="000000"/>
                </a:solidFill>
              </a:rPr>
              <a:t> in Camera di </a:t>
            </a:r>
            <a:r>
              <a:rPr lang="en-US" dirty="0" err="1" smtClean="0">
                <a:solidFill>
                  <a:srgbClr val="000000"/>
                </a:solidFill>
              </a:rPr>
              <a:t>Consiglio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previa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audizione</a:t>
            </a:r>
            <a:r>
              <a:rPr lang="en-US" dirty="0" smtClean="0">
                <a:solidFill>
                  <a:srgbClr val="000000"/>
                </a:solidFill>
              </a:rPr>
              <a:t> del PM, </a:t>
            </a:r>
            <a:r>
              <a:rPr lang="en-US" dirty="0" err="1" smtClean="0">
                <a:solidFill>
                  <a:srgbClr val="000000"/>
                </a:solidFill>
              </a:rPr>
              <a:t>sentite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tutte</a:t>
            </a:r>
            <a:r>
              <a:rPr lang="en-US" dirty="0" smtClean="0">
                <a:solidFill>
                  <a:srgbClr val="000000"/>
                </a:solidFill>
              </a:rPr>
              <a:t> le </a:t>
            </a:r>
            <a:r>
              <a:rPr lang="en-US" dirty="0" err="1" smtClean="0">
                <a:solidFill>
                  <a:srgbClr val="000000"/>
                </a:solidFill>
              </a:rPr>
              <a:t>parti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assunta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ogni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necessaria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informazione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Va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ascoltato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49242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piena</a:t>
            </a:r>
            <a:r>
              <a:rPr lang="en-US" dirty="0" smtClean="0">
                <a:solidFill>
                  <a:srgbClr val="000000"/>
                </a:solidFill>
              </a:rPr>
              <a:t>			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Finalità</a:t>
            </a:r>
            <a:r>
              <a:rPr lang="en-US" dirty="0" smtClean="0">
                <a:solidFill>
                  <a:srgbClr val="000000"/>
                </a:solidFill>
              </a:rPr>
              <a:t>: dare </a:t>
            </a:r>
            <a:r>
              <a:rPr lang="en-US" dirty="0" err="1" smtClean="0">
                <a:solidFill>
                  <a:srgbClr val="000000"/>
                </a:solidFill>
              </a:rPr>
              <a:t>attuazione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diritto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it-IT" dirty="0">
                <a:solidFill>
                  <a:srgbClr val="000000"/>
                </a:solidFill>
                <a:effectLst/>
              </a:rPr>
              <a:t>minore in stato di abbandono ad avere una famiglia in cui crescere ed essere educato. </a:t>
            </a:r>
            <a:endParaRPr lang="it-IT" dirty="0" smtClean="0">
              <a:solidFill>
                <a:srgbClr val="000000"/>
              </a:solidFill>
              <a:effectLst/>
            </a:endParaRPr>
          </a:p>
          <a:p>
            <a:pPr algn="just"/>
            <a:r>
              <a:rPr lang="it-IT" dirty="0">
                <a:solidFill>
                  <a:srgbClr val="000000"/>
                </a:solidFill>
                <a:effectLst/>
              </a:rPr>
              <a:t>Comporta per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il minore la </a:t>
            </a:r>
            <a:r>
              <a:rPr lang="it-IT" dirty="0">
                <a:solidFill>
                  <a:srgbClr val="000000"/>
                </a:solidFill>
                <a:effectLst/>
              </a:rPr>
              <a:t>cessazione dei rapporti con la famiglia di origine e l’acquisizione dello stato di figlio legittimo degli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adottanti</a:t>
            </a:r>
            <a:r>
              <a:rPr lang="it-IT" dirty="0">
                <a:solidFill>
                  <a:srgbClr val="000000"/>
                </a:solidFill>
                <a:effectLst/>
              </a:rPr>
              <a:t>, dei quali assume e trasmette il cognome.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54478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000000"/>
                </a:solidFill>
              </a:rPr>
              <a:t>Provvedimenti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provvisori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ed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urgenti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solidFill>
                  <a:srgbClr val="000000"/>
                </a:solidFill>
              </a:rPr>
              <a:t>Collocamento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temporaneo</a:t>
            </a:r>
            <a:r>
              <a:rPr lang="en-US" dirty="0">
                <a:solidFill>
                  <a:srgbClr val="000000"/>
                </a:solidFill>
              </a:rPr>
              <a:t> del </a:t>
            </a:r>
            <a:r>
              <a:rPr lang="en-US" dirty="0" err="1">
                <a:solidFill>
                  <a:srgbClr val="000000"/>
                </a:solidFill>
              </a:rPr>
              <a:t>minore</a:t>
            </a:r>
            <a:r>
              <a:rPr lang="en-US" dirty="0">
                <a:solidFill>
                  <a:srgbClr val="000000"/>
                </a:solidFill>
              </a:rPr>
              <a:t> in </a:t>
            </a:r>
            <a:r>
              <a:rPr lang="en-US" dirty="0" err="1">
                <a:solidFill>
                  <a:srgbClr val="000000"/>
                </a:solidFill>
              </a:rPr>
              <a:t>famiglia</a:t>
            </a:r>
            <a:r>
              <a:rPr lang="en-US" dirty="0">
                <a:solidFill>
                  <a:srgbClr val="000000"/>
                </a:solidFill>
              </a:rPr>
              <a:t> o </a:t>
            </a:r>
            <a:r>
              <a:rPr lang="en-US" dirty="0" err="1">
                <a:solidFill>
                  <a:srgbClr val="000000"/>
                </a:solidFill>
              </a:rPr>
              <a:t>comunità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r>
              <a:rPr lang="en-US" dirty="0" err="1">
                <a:solidFill>
                  <a:srgbClr val="000000"/>
                </a:solidFill>
              </a:rPr>
              <a:t>Sospensione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potestà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genitoriale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r>
              <a:rPr lang="en-US" dirty="0" err="1">
                <a:solidFill>
                  <a:srgbClr val="000000"/>
                </a:solidFill>
              </a:rPr>
              <a:t>Sospensione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dell’esercizio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delle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funzioni</a:t>
            </a:r>
            <a:r>
              <a:rPr lang="en-US" dirty="0">
                <a:solidFill>
                  <a:srgbClr val="000000"/>
                </a:solidFill>
              </a:rPr>
              <a:t> di </a:t>
            </a:r>
            <a:r>
              <a:rPr lang="en-US" dirty="0" err="1">
                <a:solidFill>
                  <a:srgbClr val="000000"/>
                </a:solidFill>
              </a:rPr>
              <a:t>tutore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nomina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nuovo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tutore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provvisorio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r>
              <a:rPr lang="en-US" dirty="0" err="1">
                <a:solidFill>
                  <a:srgbClr val="000000"/>
                </a:solidFill>
              </a:rPr>
              <a:t>Allontamento</a:t>
            </a:r>
            <a:r>
              <a:rPr lang="en-US" dirty="0">
                <a:solidFill>
                  <a:srgbClr val="000000"/>
                </a:solidFill>
              </a:rPr>
              <a:t> dal </a:t>
            </a:r>
            <a:r>
              <a:rPr lang="en-US" dirty="0" err="1">
                <a:solidFill>
                  <a:srgbClr val="000000"/>
                </a:solidFill>
              </a:rPr>
              <a:t>genitore</a:t>
            </a:r>
            <a:r>
              <a:rPr lang="en-US" dirty="0">
                <a:solidFill>
                  <a:srgbClr val="000000"/>
                </a:solidFill>
              </a:rPr>
              <a:t>/</a:t>
            </a:r>
            <a:r>
              <a:rPr lang="en-US" dirty="0" err="1">
                <a:solidFill>
                  <a:srgbClr val="000000"/>
                </a:solidFill>
              </a:rPr>
              <a:t>convivente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che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maltratta</a:t>
            </a:r>
            <a:r>
              <a:rPr lang="en-US" dirty="0">
                <a:solidFill>
                  <a:srgbClr val="000000"/>
                </a:solidFill>
              </a:rPr>
              <a:t> o </a:t>
            </a:r>
            <a:r>
              <a:rPr lang="en-US" dirty="0" err="1">
                <a:solidFill>
                  <a:srgbClr val="000000"/>
                </a:solidFill>
              </a:rPr>
              <a:t>abusa</a:t>
            </a:r>
            <a:r>
              <a:rPr lang="en-US" dirty="0">
                <a:solidFill>
                  <a:srgbClr val="000000"/>
                </a:solidFill>
              </a:rPr>
              <a:t> del </a:t>
            </a:r>
            <a:r>
              <a:rPr lang="en-US" dirty="0" err="1">
                <a:solidFill>
                  <a:srgbClr val="000000"/>
                </a:solidFill>
              </a:rPr>
              <a:t>minore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1615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Diritti</a:t>
            </a:r>
            <a:r>
              <a:rPr lang="en-US" sz="4000" dirty="0" smtClean="0">
                <a:solidFill>
                  <a:srgbClr val="000000"/>
                </a:solidFill>
              </a:rPr>
              <a:t> del </a:t>
            </a:r>
            <a:r>
              <a:rPr lang="en-US" sz="4000" dirty="0" err="1" smtClean="0">
                <a:solidFill>
                  <a:srgbClr val="000000"/>
                </a:solidFill>
              </a:rPr>
              <a:t>minore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nel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procedimento</a:t>
            </a:r>
            <a:r>
              <a:rPr lang="en-US" sz="4000" dirty="0" smtClean="0">
                <a:solidFill>
                  <a:srgbClr val="000000"/>
                </a:solidFill>
              </a:rPr>
              <a:t> di </a:t>
            </a:r>
            <a:r>
              <a:rPr lang="en-US" sz="4000" dirty="0" err="1" smtClean="0">
                <a:solidFill>
                  <a:srgbClr val="000000"/>
                </a:solidFill>
              </a:rPr>
              <a:t>adottabilità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Diritto</a:t>
            </a:r>
            <a:r>
              <a:rPr lang="en-US" dirty="0" smtClean="0">
                <a:solidFill>
                  <a:srgbClr val="000000"/>
                </a:solidFill>
              </a:rPr>
              <a:t> ad </a:t>
            </a:r>
            <a:r>
              <a:rPr lang="en-US" dirty="0" err="1" smtClean="0">
                <a:solidFill>
                  <a:srgbClr val="000000"/>
                </a:solidFill>
              </a:rPr>
              <a:t>avere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notizia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procedimento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parteciparvi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una</a:t>
            </a:r>
            <a:r>
              <a:rPr lang="en-US" dirty="0" smtClean="0">
                <a:solidFill>
                  <a:srgbClr val="000000"/>
                </a:solidFill>
              </a:rPr>
              <a:t> parte!)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Garanzia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esprimere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liberamente</a:t>
            </a:r>
            <a:r>
              <a:rPr lang="en-US" dirty="0" smtClean="0">
                <a:solidFill>
                  <a:srgbClr val="000000"/>
                </a:solidFill>
              </a:rPr>
              <a:t> le </a:t>
            </a:r>
            <a:r>
              <a:rPr lang="en-US" dirty="0" err="1" smtClean="0">
                <a:solidFill>
                  <a:srgbClr val="000000"/>
                </a:solidFill>
              </a:rPr>
              <a:t>opinioni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questioni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lo </a:t>
            </a:r>
            <a:r>
              <a:rPr lang="en-US" dirty="0" err="1" smtClean="0">
                <a:solidFill>
                  <a:srgbClr val="000000"/>
                </a:solidFill>
              </a:rPr>
              <a:t>riguardano</a:t>
            </a:r>
            <a:r>
              <a:rPr lang="en-US" dirty="0" smtClean="0">
                <a:solidFill>
                  <a:srgbClr val="000000"/>
                </a:solidFill>
              </a:rPr>
              <a:t> (Conv. New York 1989)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Ascolto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ha </a:t>
            </a:r>
            <a:r>
              <a:rPr lang="en-US" dirty="0" err="1" smtClean="0">
                <a:solidFill>
                  <a:srgbClr val="000000"/>
                </a:solidFill>
              </a:rPr>
              <a:t>compiuto</a:t>
            </a:r>
            <a:r>
              <a:rPr lang="en-US" dirty="0" smtClean="0">
                <a:solidFill>
                  <a:srgbClr val="000000"/>
                </a:solidFill>
              </a:rPr>
              <a:t> 12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anche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meno</a:t>
            </a:r>
            <a:r>
              <a:rPr lang="en-US" dirty="0" smtClean="0">
                <a:solidFill>
                  <a:srgbClr val="000000"/>
                </a:solidFill>
              </a:rPr>
              <a:t>, in </a:t>
            </a:r>
            <a:r>
              <a:rPr lang="en-US" dirty="0" err="1" smtClean="0">
                <a:solidFill>
                  <a:srgbClr val="000000"/>
                </a:solidFill>
              </a:rPr>
              <a:t>relazione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capacità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discernimento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ha </a:t>
            </a:r>
            <a:r>
              <a:rPr lang="en-US" dirty="0" err="1" smtClean="0">
                <a:solidFill>
                  <a:srgbClr val="000000"/>
                </a:solidFill>
              </a:rPr>
              <a:t>compiuto</a:t>
            </a:r>
            <a:r>
              <a:rPr lang="en-US" dirty="0" smtClean="0">
                <a:solidFill>
                  <a:srgbClr val="000000"/>
                </a:solidFill>
              </a:rPr>
              <a:t> 14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65937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Capacità</a:t>
            </a:r>
            <a:r>
              <a:rPr lang="en-US" sz="4000" dirty="0" smtClean="0">
                <a:solidFill>
                  <a:srgbClr val="000000"/>
                </a:solidFill>
              </a:rPr>
              <a:t> di </a:t>
            </a:r>
            <a:r>
              <a:rPr lang="en-US" sz="4000" dirty="0" err="1" smtClean="0">
                <a:solidFill>
                  <a:srgbClr val="000000"/>
                </a:solidFill>
              </a:rPr>
              <a:t>discernimento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032000"/>
            <a:ext cx="7232650" cy="385921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rgbClr val="000000"/>
                </a:solidFill>
              </a:rPr>
              <a:t>Capacità</a:t>
            </a:r>
            <a:r>
              <a:rPr lang="en-US" sz="2800" dirty="0" smtClean="0">
                <a:solidFill>
                  <a:srgbClr val="000000"/>
                </a:solidFill>
              </a:rPr>
              <a:t> del </a:t>
            </a:r>
            <a:r>
              <a:rPr lang="en-US" sz="2800" dirty="0" err="1" smtClean="0">
                <a:solidFill>
                  <a:srgbClr val="000000"/>
                </a:solidFill>
              </a:rPr>
              <a:t>minore</a:t>
            </a:r>
            <a:r>
              <a:rPr lang="en-US" sz="2800" dirty="0" smtClean="0">
                <a:solidFill>
                  <a:srgbClr val="000000"/>
                </a:solidFill>
              </a:rPr>
              <a:t> di </a:t>
            </a:r>
            <a:r>
              <a:rPr lang="en-US" sz="2800" dirty="0" err="1" smtClean="0">
                <a:solidFill>
                  <a:srgbClr val="000000"/>
                </a:solidFill>
              </a:rPr>
              <a:t>capire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ciò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che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è</a:t>
            </a:r>
            <a:r>
              <a:rPr lang="en-US" sz="2800" dirty="0" smtClean="0">
                <a:solidFill>
                  <a:srgbClr val="000000"/>
                </a:solidFill>
              </a:rPr>
              <a:t> per </a:t>
            </a:r>
            <a:r>
              <a:rPr lang="en-US" sz="2800" dirty="0" err="1" smtClean="0">
                <a:solidFill>
                  <a:srgbClr val="000000"/>
                </a:solidFill>
              </a:rPr>
              <a:t>lui</a:t>
            </a:r>
            <a:r>
              <a:rPr lang="en-US" sz="2800" dirty="0" smtClean="0">
                <a:solidFill>
                  <a:srgbClr val="000000"/>
                </a:solidFill>
              </a:rPr>
              <a:t> utile</a:t>
            </a:r>
          </a:p>
          <a:p>
            <a:pPr algn="just"/>
            <a:r>
              <a:rPr lang="en-US" sz="2800" dirty="0" err="1" smtClean="0">
                <a:solidFill>
                  <a:srgbClr val="000000"/>
                </a:solidFill>
              </a:rPr>
              <a:t>Capacità</a:t>
            </a:r>
            <a:r>
              <a:rPr lang="en-US" sz="2800" dirty="0" smtClean="0">
                <a:solidFill>
                  <a:srgbClr val="000000"/>
                </a:solidFill>
              </a:rPr>
              <a:t> di </a:t>
            </a:r>
            <a:r>
              <a:rPr lang="en-US" sz="2800" dirty="0" err="1" smtClean="0">
                <a:solidFill>
                  <a:srgbClr val="000000"/>
                </a:solidFill>
              </a:rPr>
              <a:t>decidere</a:t>
            </a:r>
            <a:r>
              <a:rPr lang="en-US" sz="2800" dirty="0" smtClean="0">
                <a:solidFill>
                  <a:srgbClr val="000000"/>
                </a:solidFill>
              </a:rPr>
              <a:t> in </a:t>
            </a:r>
            <a:r>
              <a:rPr lang="en-US" sz="2800" dirty="0" err="1" smtClean="0">
                <a:solidFill>
                  <a:srgbClr val="000000"/>
                </a:solidFill>
              </a:rPr>
              <a:t>modo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autonomo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nei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confronti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degli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altri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4478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Minore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orfano</a:t>
            </a:r>
            <a:r>
              <a:rPr lang="en-US" sz="4000" dirty="0" smtClean="0">
                <a:solidFill>
                  <a:srgbClr val="000000"/>
                </a:solidFill>
              </a:rPr>
              <a:t>		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orfano</a:t>
            </a:r>
            <a:r>
              <a:rPr lang="en-US" dirty="0" smtClean="0">
                <a:solidFill>
                  <a:srgbClr val="000000"/>
                </a:solidFill>
              </a:rPr>
              <a:t> di padre e di </a:t>
            </a:r>
            <a:r>
              <a:rPr lang="en-US" dirty="0" err="1" smtClean="0">
                <a:solidFill>
                  <a:srgbClr val="000000"/>
                </a:solidFill>
              </a:rPr>
              <a:t>madre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parenti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entro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4 </a:t>
            </a:r>
            <a:r>
              <a:rPr lang="en-US" dirty="0" err="1" smtClean="0">
                <a:solidFill>
                  <a:srgbClr val="000000"/>
                </a:solidFill>
              </a:rPr>
              <a:t>grado</a:t>
            </a:r>
            <a:r>
              <a:rPr lang="en-US" dirty="0" smtClean="0">
                <a:solidFill>
                  <a:srgbClr val="000000"/>
                </a:solidFill>
              </a:rPr>
              <a:t>, non </a:t>
            </a:r>
            <a:r>
              <a:rPr lang="en-US" dirty="0" err="1" smtClean="0">
                <a:solidFill>
                  <a:srgbClr val="000000"/>
                </a:solidFill>
              </a:rPr>
              <a:t>riconosciuto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naturali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riconosciuto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tardivamente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Procedura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più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snella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dichiarazione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adottabilità</a:t>
            </a:r>
            <a:r>
              <a:rPr lang="en-US" dirty="0" smtClean="0">
                <a:solidFill>
                  <a:srgbClr val="000000"/>
                </a:solidFill>
              </a:rPr>
              <a:t>, a </a:t>
            </a:r>
            <a:r>
              <a:rPr lang="en-US" dirty="0" err="1" smtClean="0">
                <a:solidFill>
                  <a:srgbClr val="000000"/>
                </a:solidFill>
              </a:rPr>
              <a:t>meno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istanza</a:t>
            </a:r>
            <a:r>
              <a:rPr lang="en-US" dirty="0" smtClean="0">
                <a:solidFill>
                  <a:srgbClr val="000000"/>
                </a:solidFill>
              </a:rPr>
              <a:t> ex art. 44 L. 184/1983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04632" y="3141579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7774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Riconoscimento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tardivo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naturale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fino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all’emissione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provvedimento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affido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preadottivo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può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chiedere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per I </a:t>
            </a:r>
            <a:r>
              <a:rPr lang="en-US" dirty="0" err="1" smtClean="0">
                <a:solidFill>
                  <a:srgbClr val="000000"/>
                </a:solidFill>
              </a:rPr>
              <a:t>Minorenni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sospensione</a:t>
            </a:r>
            <a:r>
              <a:rPr lang="en-US" dirty="0" smtClean="0">
                <a:solidFill>
                  <a:srgbClr val="000000"/>
                </a:solidFill>
              </a:rPr>
              <a:t> (max 2 </a:t>
            </a:r>
            <a:r>
              <a:rPr lang="en-US" dirty="0" err="1" smtClean="0">
                <a:solidFill>
                  <a:srgbClr val="000000"/>
                </a:solidFill>
              </a:rPr>
              <a:t>mesi</a:t>
            </a:r>
            <a:r>
              <a:rPr lang="en-US" dirty="0" smtClean="0">
                <a:solidFill>
                  <a:srgbClr val="000000"/>
                </a:solidFill>
              </a:rPr>
              <a:t>) del </a:t>
            </a:r>
            <a:r>
              <a:rPr lang="en-US" dirty="0" err="1" smtClean="0">
                <a:solidFill>
                  <a:srgbClr val="000000"/>
                </a:solidFill>
              </a:rPr>
              <a:t>procedimento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adottabilità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procedere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riconoscimento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Condizione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necessaria</a:t>
            </a:r>
            <a:r>
              <a:rPr lang="en-US" dirty="0" smtClean="0">
                <a:solidFill>
                  <a:srgbClr val="000000"/>
                </a:solidFill>
              </a:rPr>
              <a:t>: in </a:t>
            </a:r>
            <a:r>
              <a:rPr lang="en-US" dirty="0" err="1" smtClean="0">
                <a:solidFill>
                  <a:srgbClr val="000000"/>
                </a:solidFill>
              </a:rPr>
              <a:t>quei</a:t>
            </a:r>
            <a:r>
              <a:rPr lang="en-US" dirty="0" smtClean="0">
                <a:solidFill>
                  <a:srgbClr val="000000"/>
                </a:solidFill>
              </a:rPr>
              <a:t> 2 </a:t>
            </a:r>
            <a:r>
              <a:rPr lang="en-US" dirty="0" err="1" smtClean="0">
                <a:solidFill>
                  <a:srgbClr val="000000"/>
                </a:solidFill>
              </a:rPr>
              <a:t>mesi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essere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assistito</a:t>
            </a:r>
            <a:r>
              <a:rPr lang="en-US" dirty="0" smtClean="0">
                <a:solidFill>
                  <a:srgbClr val="000000"/>
                </a:solidFill>
              </a:rPr>
              <a:t> dal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naturale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dai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parenti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entro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4 </a:t>
            </a:r>
            <a:r>
              <a:rPr lang="en-US" dirty="0" err="1" smtClean="0">
                <a:solidFill>
                  <a:srgbClr val="000000"/>
                </a:solidFill>
              </a:rPr>
              <a:t>grado</a:t>
            </a:r>
            <a:r>
              <a:rPr lang="en-US" dirty="0" smtClean="0">
                <a:solidFill>
                  <a:srgbClr val="000000"/>
                </a:solidFill>
              </a:rPr>
              <a:t> o in </a:t>
            </a:r>
            <a:r>
              <a:rPr lang="en-US" dirty="0" err="1" smtClean="0">
                <a:solidFill>
                  <a:srgbClr val="000000"/>
                </a:solidFill>
              </a:rPr>
              <a:t>altro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modo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conveniente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permanendo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rapporto</a:t>
            </a:r>
            <a:r>
              <a:rPr lang="en-US" dirty="0" smtClean="0">
                <a:solidFill>
                  <a:srgbClr val="000000"/>
                </a:solidFill>
              </a:rPr>
              <a:t> con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naturale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2924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Obbligo</a:t>
            </a:r>
            <a:r>
              <a:rPr lang="en-US" sz="4000" dirty="0" smtClean="0">
                <a:solidFill>
                  <a:srgbClr val="000000"/>
                </a:solidFill>
              </a:rPr>
              <a:t> di </a:t>
            </a:r>
            <a:r>
              <a:rPr lang="en-US" sz="4000" dirty="0" err="1" smtClean="0">
                <a:solidFill>
                  <a:srgbClr val="000000"/>
                </a:solidFill>
              </a:rPr>
              <a:t>ascolto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Nel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procedimento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adottabilità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devono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essere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necessariamente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sentiti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 </a:t>
            </a:r>
            <a:r>
              <a:rPr lang="en-US" dirty="0" err="1" smtClean="0">
                <a:solidFill>
                  <a:srgbClr val="000000"/>
                </a:solidFill>
              </a:rPr>
              <a:t>parenti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entro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4 </a:t>
            </a:r>
            <a:r>
              <a:rPr lang="en-US" dirty="0" err="1" smtClean="0">
                <a:solidFill>
                  <a:srgbClr val="000000"/>
                </a:solidFill>
              </a:rPr>
              <a:t>grado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Il PM</a:t>
            </a:r>
          </a:p>
          <a:p>
            <a:pPr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tutore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L’affidatario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47912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000000"/>
                </a:solidFill>
              </a:rPr>
              <a:t>Conclusione</a:t>
            </a:r>
            <a:r>
              <a:rPr lang="en-US" sz="3600" dirty="0" smtClean="0">
                <a:solidFill>
                  <a:srgbClr val="000000"/>
                </a:solidFill>
              </a:rPr>
              <a:t> del </a:t>
            </a:r>
            <a:r>
              <a:rPr lang="en-US" sz="3600" dirty="0" err="1" smtClean="0">
                <a:solidFill>
                  <a:srgbClr val="000000"/>
                </a:solidFill>
              </a:rPr>
              <a:t>procedimento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procedimento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conclude con </a:t>
            </a:r>
            <a:r>
              <a:rPr lang="en-US" dirty="0" err="1" smtClean="0">
                <a:solidFill>
                  <a:srgbClr val="000000"/>
                </a:solidFill>
              </a:rPr>
              <a:t>decreto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motivato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sentenza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nel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nuovo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rito</a:t>
            </a:r>
            <a:r>
              <a:rPr lang="en-US" dirty="0" smtClean="0">
                <a:solidFill>
                  <a:srgbClr val="000000"/>
                </a:solidFill>
              </a:rPr>
              <a:t>) da </a:t>
            </a:r>
            <a:r>
              <a:rPr lang="en-US" dirty="0" err="1" smtClean="0">
                <a:solidFill>
                  <a:srgbClr val="000000"/>
                </a:solidFill>
              </a:rPr>
              <a:t>notificarsi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esteso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</a:p>
          <a:p>
            <a:pPr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PM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Parenti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entro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4 </a:t>
            </a:r>
            <a:r>
              <a:rPr lang="en-US" dirty="0" err="1" smtClean="0">
                <a:solidFill>
                  <a:srgbClr val="000000"/>
                </a:solidFill>
              </a:rPr>
              <a:t>grado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Tutore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Curatore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speciale</a:t>
            </a:r>
            <a:r>
              <a:rPr lang="en-US" dirty="0" smtClean="0">
                <a:solidFill>
                  <a:srgbClr val="000000"/>
                </a:solidFill>
              </a:rPr>
              <a:t> (se </a:t>
            </a:r>
            <a:r>
              <a:rPr lang="en-US" dirty="0" err="1" smtClean="0">
                <a:solidFill>
                  <a:srgbClr val="000000"/>
                </a:solidFill>
              </a:rPr>
              <a:t>presente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1682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Effetti</a:t>
            </a:r>
            <a:r>
              <a:rPr lang="en-US" sz="4000" dirty="0" smtClean="0">
                <a:solidFill>
                  <a:srgbClr val="000000"/>
                </a:solidFill>
              </a:rPr>
              <a:t> del </a:t>
            </a:r>
            <a:r>
              <a:rPr lang="en-US" sz="4000" dirty="0" err="1" smtClean="0">
                <a:solidFill>
                  <a:srgbClr val="000000"/>
                </a:solidFill>
              </a:rPr>
              <a:t>provvedimento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Sospensione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potestà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genitoriale</a:t>
            </a:r>
            <a:r>
              <a:rPr lang="en-US" dirty="0" smtClean="0">
                <a:solidFill>
                  <a:srgbClr val="000000"/>
                </a:solidFill>
              </a:rPr>
              <a:t> (se non </a:t>
            </a:r>
            <a:r>
              <a:rPr lang="en-US" dirty="0" err="1" smtClean="0">
                <a:solidFill>
                  <a:srgbClr val="000000"/>
                </a:solidFill>
              </a:rPr>
              <a:t>ancora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sospesa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Nomina</a:t>
            </a:r>
            <a:r>
              <a:rPr lang="en-US" dirty="0" smtClean="0">
                <a:solidFill>
                  <a:srgbClr val="000000"/>
                </a:solidFill>
              </a:rPr>
              <a:t> di un </a:t>
            </a:r>
            <a:r>
              <a:rPr lang="en-US" dirty="0" err="1" smtClean="0">
                <a:solidFill>
                  <a:srgbClr val="000000"/>
                </a:solidFill>
              </a:rPr>
              <a:t>tutore</a:t>
            </a:r>
            <a:r>
              <a:rPr lang="en-US" dirty="0" smtClean="0">
                <a:solidFill>
                  <a:srgbClr val="000000"/>
                </a:solidFill>
              </a:rPr>
              <a:t> (se non </a:t>
            </a:r>
            <a:r>
              <a:rPr lang="en-US" dirty="0" err="1" smtClean="0">
                <a:solidFill>
                  <a:srgbClr val="000000"/>
                </a:solidFill>
              </a:rPr>
              <a:t>ancora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presente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Tutti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provvedimenti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nell’interesse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4290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Impugnazioni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Legittimazione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attiva</a:t>
            </a:r>
            <a:r>
              <a:rPr lang="en-US" dirty="0" smtClean="0">
                <a:solidFill>
                  <a:srgbClr val="000000"/>
                </a:solidFill>
              </a:rPr>
              <a:t>: PM,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parenti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entro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4 </a:t>
            </a:r>
            <a:r>
              <a:rPr lang="en-US" dirty="0" err="1" smtClean="0">
                <a:solidFill>
                  <a:srgbClr val="000000"/>
                </a:solidFill>
              </a:rPr>
              <a:t>grado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tutore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b="1" dirty="0" smtClean="0">
                <a:solidFill>
                  <a:srgbClr val="000000"/>
                </a:solidFill>
              </a:rPr>
              <a:t>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naturali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hanno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riconosciuto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affidatari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Vecchio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rito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innanzi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medesimo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per I </a:t>
            </a:r>
            <a:r>
              <a:rPr lang="en-US" dirty="0" err="1" smtClean="0">
                <a:solidFill>
                  <a:srgbClr val="000000"/>
                </a:solidFill>
              </a:rPr>
              <a:t>Minorenni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Cassazione</a:t>
            </a:r>
            <a:r>
              <a:rPr lang="en-US" dirty="0">
                <a:solidFill>
                  <a:srgbClr val="000000"/>
                </a:solidFill>
              </a:rPr>
              <a:t>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Ampliamento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diritto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difesa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Nuovo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rito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innazi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Corte </a:t>
            </a:r>
            <a:r>
              <a:rPr lang="en-US" dirty="0" err="1" smtClean="0">
                <a:solidFill>
                  <a:srgbClr val="000000"/>
                </a:solidFill>
              </a:rPr>
              <a:t>d’Appello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6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526" y="89647"/>
            <a:ext cx="8087895" cy="1143000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Cessazione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stato</a:t>
            </a:r>
            <a:r>
              <a:rPr lang="en-US" sz="4000" dirty="0" smtClean="0">
                <a:solidFill>
                  <a:srgbClr val="000000"/>
                </a:solidFill>
              </a:rPr>
              <a:t> di </a:t>
            </a:r>
            <a:r>
              <a:rPr lang="en-US" sz="4000" dirty="0" err="1" smtClean="0">
                <a:solidFill>
                  <a:srgbClr val="000000"/>
                </a:solidFill>
              </a:rPr>
              <a:t>adottabilità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45895"/>
            <a:ext cx="7232650" cy="3645318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rgbClr val="000000"/>
                </a:solidFill>
              </a:rPr>
              <a:t>Intervenuta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adozione</a:t>
            </a:r>
            <a:r>
              <a:rPr lang="en-US" sz="2800" dirty="0" smtClean="0">
                <a:solidFill>
                  <a:srgbClr val="000000"/>
                </a:solidFill>
              </a:rPr>
              <a:t> del </a:t>
            </a:r>
            <a:r>
              <a:rPr lang="en-US" sz="2800" dirty="0" err="1" smtClean="0">
                <a:solidFill>
                  <a:srgbClr val="000000"/>
                </a:solidFill>
              </a:rPr>
              <a:t>minore</a:t>
            </a:r>
            <a:endParaRPr lang="en-US" sz="2800" dirty="0" smtClean="0">
              <a:solidFill>
                <a:srgbClr val="000000"/>
              </a:solidFill>
            </a:endParaRPr>
          </a:p>
          <a:p>
            <a:pPr algn="just"/>
            <a:r>
              <a:rPr lang="en-US" sz="2800" dirty="0" err="1" smtClean="0">
                <a:solidFill>
                  <a:srgbClr val="000000"/>
                </a:solidFill>
              </a:rPr>
              <a:t>Raggiungimento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della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maggiore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età</a:t>
            </a:r>
            <a:r>
              <a:rPr lang="en-US" sz="2800" dirty="0" smtClean="0">
                <a:solidFill>
                  <a:srgbClr val="000000"/>
                </a:solidFill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</a:rPr>
              <a:t>anche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nel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caso</a:t>
            </a:r>
            <a:r>
              <a:rPr lang="en-US" sz="2800" dirty="0" smtClean="0">
                <a:solidFill>
                  <a:srgbClr val="000000"/>
                </a:solidFill>
              </a:rPr>
              <a:t> in cui </a:t>
            </a:r>
            <a:r>
              <a:rPr lang="en-US" sz="2800" dirty="0" err="1" smtClean="0">
                <a:solidFill>
                  <a:srgbClr val="000000"/>
                </a:solidFill>
              </a:rPr>
              <a:t>il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minore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trovi</a:t>
            </a:r>
            <a:r>
              <a:rPr lang="en-US" sz="2800" dirty="0" smtClean="0">
                <a:solidFill>
                  <a:srgbClr val="000000"/>
                </a:solidFill>
              </a:rPr>
              <a:t> in </a:t>
            </a:r>
            <a:r>
              <a:rPr lang="en-US" sz="2800" dirty="0" err="1" smtClean="0">
                <a:solidFill>
                  <a:srgbClr val="000000"/>
                </a:solidFill>
              </a:rPr>
              <a:t>affidamento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preadottivo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17357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Normativa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>
                <a:solidFill>
                  <a:srgbClr val="000000"/>
                </a:solidFill>
                <a:effectLst/>
              </a:rPr>
              <a:t>LEGGE 5 GIUGNO 1967 NR. 431</a:t>
            </a:r>
            <a:r>
              <a:rPr lang="it-IT" dirty="0">
                <a:solidFill>
                  <a:srgbClr val="000000"/>
                </a:solidFill>
                <a:effectLst/>
              </a:rPr>
              <a:t>: disciplinava due tipi di adozione:</a:t>
            </a:r>
          </a:p>
          <a:p>
            <a:pPr lvl="0" algn="just"/>
            <a:r>
              <a:rPr lang="it-IT" b="1" dirty="0" smtClean="0">
                <a:solidFill>
                  <a:srgbClr val="000000"/>
                </a:solidFill>
                <a:effectLst/>
              </a:rPr>
              <a:t>Speciale</a:t>
            </a:r>
            <a:r>
              <a:rPr lang="it-IT" dirty="0">
                <a:solidFill>
                  <a:srgbClr val="000000"/>
                </a:solidFill>
                <a:effectLst/>
              </a:rPr>
              <a:t>: il minore abbandonato deve divenire a pieno titolo figlio degli adottanti e trovare in essi la sua famiglia, con esclusione di ogni ulteriore legame con la famiglia di origine (</a:t>
            </a:r>
            <a:r>
              <a:rPr lang="it-IT" dirty="0" err="1">
                <a:solidFill>
                  <a:srgbClr val="000000"/>
                </a:solidFill>
                <a:effectLst/>
              </a:rPr>
              <a:t>Conv</a:t>
            </a:r>
            <a:r>
              <a:rPr lang="it-IT" dirty="0">
                <a:solidFill>
                  <a:srgbClr val="000000"/>
                </a:solidFill>
                <a:effectLst/>
              </a:rPr>
              <a:t>. Di Strasburgo 24 aprile 1967)</a:t>
            </a:r>
          </a:p>
          <a:p>
            <a:pPr lvl="0"/>
            <a:r>
              <a:rPr lang="it-IT" b="1" dirty="0" smtClean="0">
                <a:solidFill>
                  <a:srgbClr val="000000"/>
                </a:solidFill>
                <a:effectLst/>
              </a:rPr>
              <a:t>Ordinaria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: mantenimento dei rapporti con la famiglia di origine</a:t>
            </a:r>
            <a:endParaRPr lang="it-IT" dirty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5837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Revoca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stato</a:t>
            </a:r>
            <a:r>
              <a:rPr lang="en-US" sz="4000" dirty="0" smtClean="0">
                <a:solidFill>
                  <a:srgbClr val="000000"/>
                </a:solidFill>
              </a:rPr>
              <a:t> di </a:t>
            </a:r>
            <a:r>
              <a:rPr lang="en-US" sz="4000" dirty="0" err="1" smtClean="0">
                <a:solidFill>
                  <a:srgbClr val="000000"/>
                </a:solidFill>
              </a:rPr>
              <a:t>adottabilità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577474"/>
            <a:ext cx="7232650" cy="437147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Qualora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venga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meno</a:t>
            </a:r>
            <a:r>
              <a:rPr lang="en-US" dirty="0" smtClean="0">
                <a:solidFill>
                  <a:srgbClr val="000000"/>
                </a:solidFill>
              </a:rPr>
              <a:t> lo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abbandono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dopo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dichiarazione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r>
              <a:rPr lang="en-US" dirty="0" smtClean="0">
                <a:solidFill>
                  <a:srgbClr val="000000"/>
                </a:solidFill>
              </a:rPr>
              <a:t> ma prima </a:t>
            </a:r>
            <a:r>
              <a:rPr lang="en-US" dirty="0" err="1" smtClean="0">
                <a:solidFill>
                  <a:srgbClr val="000000"/>
                </a:solidFill>
              </a:rPr>
              <a:t>dell’affido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preadottivo</a:t>
            </a:r>
            <a:r>
              <a:rPr lang="en-US" dirty="0" smtClean="0">
                <a:solidFill>
                  <a:srgbClr val="000000"/>
                </a:solidFill>
              </a:rPr>
              <a:t> e se vi </a:t>
            </a:r>
            <a:r>
              <a:rPr lang="en-US" dirty="0" err="1" smtClean="0">
                <a:solidFill>
                  <a:srgbClr val="000000"/>
                </a:solidFill>
              </a:rPr>
              <a:t>sia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interesse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Legittimazione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attiva</a:t>
            </a:r>
            <a:r>
              <a:rPr lang="en-US" dirty="0" smtClean="0">
                <a:solidFill>
                  <a:srgbClr val="000000"/>
                </a:solidFill>
              </a:rPr>
              <a:t>: PM,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tutore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Competenza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per I </a:t>
            </a:r>
            <a:r>
              <a:rPr lang="en-US" dirty="0" err="1" smtClean="0">
                <a:solidFill>
                  <a:srgbClr val="000000"/>
                </a:solidFill>
              </a:rPr>
              <a:t>Minori</a:t>
            </a:r>
            <a:r>
              <a:rPr lang="en-US" dirty="0" smtClean="0">
                <a:solidFill>
                  <a:srgbClr val="000000"/>
                </a:solidFill>
              </a:rPr>
              <a:t> decide con </a:t>
            </a:r>
            <a:r>
              <a:rPr lang="en-US" dirty="0" err="1" smtClean="0">
                <a:solidFill>
                  <a:srgbClr val="000000"/>
                </a:solidFill>
              </a:rPr>
              <a:t>decreto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motivato</a:t>
            </a:r>
            <a:r>
              <a:rPr lang="en-US" dirty="0" smtClean="0">
                <a:solidFill>
                  <a:srgbClr val="000000"/>
                </a:solidFill>
              </a:rPr>
              <a:t> in camera di </a:t>
            </a:r>
            <a:r>
              <a:rPr lang="en-US" dirty="0" err="1" smtClean="0">
                <a:solidFill>
                  <a:srgbClr val="000000"/>
                </a:solidFill>
              </a:rPr>
              <a:t>consiglio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sentito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PM.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Impugnazioni</a:t>
            </a:r>
            <a:r>
              <a:rPr lang="en-US" dirty="0" smtClean="0">
                <a:solidFill>
                  <a:srgbClr val="000000"/>
                </a:solidFill>
              </a:rPr>
              <a:t>: da parte del PM e </a:t>
            </a:r>
            <a:r>
              <a:rPr lang="en-US" dirty="0" err="1" smtClean="0">
                <a:solidFill>
                  <a:srgbClr val="000000"/>
                </a:solidFill>
              </a:rPr>
              <a:t>delle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parti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interessate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493885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Contenuto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della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domanda</a:t>
            </a:r>
            <a:r>
              <a:rPr lang="en-US" sz="4000" dirty="0" smtClean="0">
                <a:solidFill>
                  <a:srgbClr val="000000"/>
                </a:solidFill>
              </a:rPr>
              <a:t> di </a:t>
            </a:r>
            <a:r>
              <a:rPr lang="en-US" sz="4000" dirty="0" err="1" smtClean="0">
                <a:solidFill>
                  <a:srgbClr val="000000"/>
                </a:solidFill>
              </a:rPr>
              <a:t>adozione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Estratto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riassunto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atti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nascita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Certificato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matrimonio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Dichiarazione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assenso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viventi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dichiarazione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morte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Dichiarazione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redditi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Casellario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Atto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notorietà</a:t>
            </a:r>
            <a:r>
              <a:rPr lang="en-US" dirty="0" smtClean="0">
                <a:solidFill>
                  <a:srgbClr val="000000"/>
                </a:solidFill>
              </a:rPr>
              <a:t> circa </a:t>
            </a:r>
            <a:r>
              <a:rPr lang="en-US" dirty="0" err="1" smtClean="0">
                <a:solidFill>
                  <a:srgbClr val="000000"/>
                </a:solidFill>
              </a:rPr>
              <a:t>insussistenza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separazione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personale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6424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Competenza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Si </a:t>
            </a:r>
            <a:r>
              <a:rPr lang="en-US" dirty="0" err="1" smtClean="0">
                <a:solidFill>
                  <a:srgbClr val="000000"/>
                </a:solidFill>
              </a:rPr>
              <a:t>possono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presentare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più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domande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anche</a:t>
            </a:r>
            <a:r>
              <a:rPr lang="en-US" dirty="0" smtClean="0">
                <a:solidFill>
                  <a:srgbClr val="000000"/>
                </a:solidFill>
              </a:rPr>
              <a:t> in tempi </a:t>
            </a:r>
            <a:r>
              <a:rPr lang="en-US" dirty="0" err="1" smtClean="0">
                <a:solidFill>
                  <a:srgbClr val="000000"/>
                </a:solidFill>
              </a:rPr>
              <a:t>successivi</a:t>
            </a:r>
            <a:r>
              <a:rPr lang="en-US" dirty="0" smtClean="0">
                <a:solidFill>
                  <a:srgbClr val="000000"/>
                </a:solidFill>
              </a:rPr>
              <a:t>, a </a:t>
            </a:r>
            <a:r>
              <a:rPr lang="en-US" dirty="0" err="1" smtClean="0">
                <a:solidFill>
                  <a:srgbClr val="000000"/>
                </a:solidFill>
              </a:rPr>
              <a:t>diversi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tribunali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Deve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essere</a:t>
            </a:r>
            <a:r>
              <a:rPr lang="en-US" dirty="0" smtClean="0">
                <a:solidFill>
                  <a:srgbClr val="000000"/>
                </a:solidFill>
              </a:rPr>
              <a:t> data </a:t>
            </a:r>
            <a:r>
              <a:rPr lang="en-US" dirty="0" err="1" smtClean="0">
                <a:solidFill>
                  <a:srgbClr val="000000"/>
                </a:solidFill>
              </a:rPr>
              <a:t>comunicazione</a:t>
            </a:r>
            <a:r>
              <a:rPr lang="en-US" dirty="0" smtClean="0">
                <a:solidFill>
                  <a:srgbClr val="000000"/>
                </a:solidFill>
              </a:rPr>
              <a:t> circa la </a:t>
            </a:r>
            <a:r>
              <a:rPr lang="en-US" dirty="0" err="1" smtClean="0">
                <a:solidFill>
                  <a:srgbClr val="000000"/>
                </a:solidFill>
              </a:rPr>
              <a:t>proposizione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più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domande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decide </a:t>
            </a:r>
            <a:r>
              <a:rPr lang="en-US" dirty="0" err="1" smtClean="0">
                <a:solidFill>
                  <a:srgbClr val="000000"/>
                </a:solidFill>
              </a:rPr>
              <a:t>indipendentemente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residenza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coniugi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domanda</a:t>
            </a:r>
            <a:r>
              <a:rPr lang="en-US" dirty="0" smtClean="0">
                <a:solidFill>
                  <a:srgbClr val="000000"/>
                </a:solidFill>
              </a:rPr>
              <a:t> ha </a:t>
            </a:r>
            <a:r>
              <a:rPr lang="en-US" dirty="0" err="1" smtClean="0">
                <a:solidFill>
                  <a:srgbClr val="000000"/>
                </a:solidFill>
              </a:rPr>
              <a:t>efficacia</a:t>
            </a:r>
            <a:r>
              <a:rPr lang="en-US" dirty="0" smtClean="0">
                <a:solidFill>
                  <a:srgbClr val="000000"/>
                </a:solidFill>
              </a:rPr>
              <a:t> per 3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può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essere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rinnovata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scadenza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91188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Valutazione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della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domanda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ricevuta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domanda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valuta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sussistenza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requisiti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corretta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documentazione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caso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positivo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demanda</a:t>
            </a:r>
            <a:r>
              <a:rPr lang="en-US" dirty="0" smtClean="0">
                <a:solidFill>
                  <a:srgbClr val="000000"/>
                </a:solidFill>
              </a:rPr>
              <a:t> I S.S. o </a:t>
            </a:r>
            <a:r>
              <a:rPr lang="en-US" dirty="0" err="1" smtClean="0">
                <a:solidFill>
                  <a:srgbClr val="000000"/>
                </a:solidFill>
              </a:rPr>
              <a:t>altri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organi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competenti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delle</a:t>
            </a:r>
            <a:r>
              <a:rPr lang="en-US" dirty="0" smtClean="0">
                <a:solidFill>
                  <a:srgbClr val="000000"/>
                </a:solidFill>
              </a:rPr>
              <a:t> ASL di </a:t>
            </a:r>
            <a:r>
              <a:rPr lang="en-US" dirty="0" err="1" smtClean="0">
                <a:solidFill>
                  <a:srgbClr val="000000"/>
                </a:solidFill>
              </a:rPr>
              <a:t>effettuare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ulteriori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indagini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valutazione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avere</a:t>
            </a:r>
            <a:r>
              <a:rPr lang="en-US" dirty="0" smtClean="0">
                <a:solidFill>
                  <a:srgbClr val="000000"/>
                </a:solidFill>
              </a:rPr>
              <a:t> ad </a:t>
            </a:r>
            <a:r>
              <a:rPr lang="en-US" dirty="0" err="1" smtClean="0">
                <a:solidFill>
                  <a:srgbClr val="000000"/>
                </a:solidFill>
              </a:rPr>
              <a:t>oggetto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capacità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coniugi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accogliere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, di </a:t>
            </a:r>
            <a:r>
              <a:rPr lang="en-US" dirty="0" err="1" smtClean="0">
                <a:solidFill>
                  <a:srgbClr val="000000"/>
                </a:solidFill>
              </a:rPr>
              <a:t>educarlo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mantenerlo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istruirlo</a:t>
            </a:r>
            <a:r>
              <a:rPr lang="en-US" dirty="0" smtClean="0">
                <a:solidFill>
                  <a:srgbClr val="000000"/>
                </a:solidFill>
              </a:rPr>
              <a:t>, la </a:t>
            </a:r>
            <a:r>
              <a:rPr lang="en-US" dirty="0" err="1" smtClean="0">
                <a:solidFill>
                  <a:srgbClr val="000000"/>
                </a:solidFill>
              </a:rPr>
              <a:t>capacità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economica</a:t>
            </a:r>
            <a:r>
              <a:rPr lang="en-US" dirty="0" smtClean="0">
                <a:solidFill>
                  <a:srgbClr val="000000"/>
                </a:solidFill>
              </a:rPr>
              <a:t>, lo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di salute, </a:t>
            </a:r>
            <a:r>
              <a:rPr lang="en-US" dirty="0" err="1" smtClean="0">
                <a:solidFill>
                  <a:srgbClr val="000000"/>
                </a:solidFill>
              </a:rPr>
              <a:t>l’ambiente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familiare</a:t>
            </a:r>
            <a:r>
              <a:rPr lang="en-US" dirty="0" smtClean="0">
                <a:solidFill>
                  <a:srgbClr val="000000"/>
                </a:solidFill>
              </a:rPr>
              <a:t>, le </a:t>
            </a:r>
            <a:r>
              <a:rPr lang="en-US" dirty="0" err="1" smtClean="0">
                <a:solidFill>
                  <a:srgbClr val="000000"/>
                </a:solidFill>
              </a:rPr>
              <a:t>motivazioni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7135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Affidamento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preadottivo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Fase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necessaria</a:t>
            </a:r>
            <a:r>
              <a:rPr lang="en-US" dirty="0" smtClean="0">
                <a:solidFill>
                  <a:srgbClr val="000000"/>
                </a:solidFill>
              </a:rPr>
              <a:t>: coincide con </a:t>
            </a:r>
            <a:r>
              <a:rPr lang="en-US" dirty="0" err="1" smtClean="0">
                <a:solidFill>
                  <a:srgbClr val="000000"/>
                </a:solidFill>
              </a:rPr>
              <a:t>l’inserimento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ritenuta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idonea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Durata</a:t>
            </a:r>
            <a:r>
              <a:rPr lang="en-US" dirty="0" smtClean="0">
                <a:solidFill>
                  <a:srgbClr val="000000"/>
                </a:solidFill>
              </a:rPr>
              <a:t>: 1 anno, </a:t>
            </a:r>
            <a:r>
              <a:rPr lang="en-US" dirty="0" err="1" smtClean="0">
                <a:solidFill>
                  <a:srgbClr val="000000"/>
                </a:solidFill>
              </a:rPr>
              <a:t>prorogabile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Viene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computato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periodo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eventuale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ha </a:t>
            </a:r>
            <a:r>
              <a:rPr lang="en-US" dirty="0" err="1" smtClean="0">
                <a:solidFill>
                  <a:srgbClr val="000000"/>
                </a:solidFill>
              </a:rPr>
              <a:t>trascorso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titolo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affidamento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provvisorio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4387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Decreto</a:t>
            </a:r>
            <a:r>
              <a:rPr lang="en-US" sz="4000" dirty="0" smtClean="0">
                <a:solidFill>
                  <a:srgbClr val="000000"/>
                </a:solidFill>
              </a:rPr>
              <a:t> di </a:t>
            </a:r>
            <a:r>
              <a:rPr lang="en-US" sz="4000" dirty="0" err="1" smtClean="0">
                <a:solidFill>
                  <a:srgbClr val="000000"/>
                </a:solidFill>
              </a:rPr>
              <a:t>affido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preadottivo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Decide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per I </a:t>
            </a:r>
            <a:r>
              <a:rPr lang="en-US" dirty="0" err="1" smtClean="0">
                <a:solidFill>
                  <a:srgbClr val="000000"/>
                </a:solidFill>
              </a:rPr>
              <a:t>minorenni</a:t>
            </a:r>
            <a:r>
              <a:rPr lang="en-US" dirty="0" smtClean="0">
                <a:solidFill>
                  <a:srgbClr val="000000"/>
                </a:solidFill>
              </a:rPr>
              <a:t> con </a:t>
            </a:r>
            <a:r>
              <a:rPr lang="en-US" dirty="0" err="1" smtClean="0">
                <a:solidFill>
                  <a:srgbClr val="000000"/>
                </a:solidFill>
              </a:rPr>
              <a:t>decreto</a:t>
            </a:r>
            <a:r>
              <a:rPr lang="en-US" dirty="0" smtClean="0">
                <a:solidFill>
                  <a:srgbClr val="000000"/>
                </a:solidFill>
              </a:rPr>
              <a:t> in cui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dispongono</a:t>
            </a:r>
            <a:r>
              <a:rPr lang="en-US" dirty="0" smtClean="0">
                <a:solidFill>
                  <a:srgbClr val="000000"/>
                </a:solidFill>
              </a:rPr>
              <a:t> le relative </a:t>
            </a:r>
            <a:r>
              <a:rPr lang="en-US" dirty="0" err="1" smtClean="0">
                <a:solidFill>
                  <a:srgbClr val="000000"/>
                </a:solidFill>
              </a:rPr>
              <a:t>modalità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decisione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viene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presa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dopo</a:t>
            </a:r>
            <a:r>
              <a:rPr lang="en-US" dirty="0" smtClean="0">
                <a:solidFill>
                  <a:srgbClr val="000000"/>
                </a:solidFill>
              </a:rPr>
              <a:t> aver </a:t>
            </a:r>
            <a:r>
              <a:rPr lang="en-US" dirty="0" err="1" smtClean="0">
                <a:solidFill>
                  <a:srgbClr val="000000"/>
                </a:solidFill>
              </a:rPr>
              <a:t>sentito</a:t>
            </a:r>
            <a:r>
              <a:rPr lang="en-US" dirty="0" smtClean="0">
                <a:solidFill>
                  <a:srgbClr val="000000"/>
                </a:solidFill>
              </a:rPr>
              <a:t> PM, </a:t>
            </a:r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ascendenti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richiedenti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 se 14enne)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dirty="0" err="1" smtClean="0">
                <a:solidFill>
                  <a:srgbClr val="000000"/>
                </a:solidFill>
              </a:rPr>
              <a:t>caso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più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fratelli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sorelle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tutti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adottabili</a:t>
            </a:r>
            <a:r>
              <a:rPr lang="en-US" dirty="0" smtClean="0">
                <a:solidFill>
                  <a:srgbClr val="000000"/>
                </a:solidFill>
              </a:rPr>
              <a:t>, non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ammesso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l’affido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uno</a:t>
            </a:r>
            <a:r>
              <a:rPr lang="en-US" dirty="0" smtClean="0">
                <a:solidFill>
                  <a:srgbClr val="000000"/>
                </a:solidFill>
              </a:rPr>
              <a:t> solo, a </a:t>
            </a:r>
            <a:r>
              <a:rPr lang="en-US" dirty="0" err="1" smtClean="0">
                <a:solidFill>
                  <a:srgbClr val="000000"/>
                </a:solidFill>
              </a:rPr>
              <a:t>meno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sussistano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gravi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ragioni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845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Effetti</a:t>
            </a:r>
            <a:r>
              <a:rPr lang="en-US" sz="4000" dirty="0" smtClean="0">
                <a:solidFill>
                  <a:srgbClr val="000000"/>
                </a:solidFill>
              </a:rPr>
              <a:t> del </a:t>
            </a:r>
            <a:r>
              <a:rPr lang="en-US" sz="4000" dirty="0" err="1" smtClean="0">
                <a:solidFill>
                  <a:srgbClr val="000000"/>
                </a:solidFill>
              </a:rPr>
              <a:t>decreto</a:t>
            </a:r>
            <a:r>
              <a:rPr lang="en-US" sz="4000" dirty="0" smtClean="0">
                <a:solidFill>
                  <a:srgbClr val="000000"/>
                </a:solidFill>
              </a:rPr>
              <a:t> di </a:t>
            </a:r>
            <a:r>
              <a:rPr lang="en-US" sz="4000" dirty="0" err="1" smtClean="0">
                <a:solidFill>
                  <a:srgbClr val="000000"/>
                </a:solidFill>
              </a:rPr>
              <a:t>affido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Non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determina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passaggio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potestà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genitoriale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affidatari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hanno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compito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mantenere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istruire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educare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interessi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personali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patrimoniali</a:t>
            </a:r>
            <a:r>
              <a:rPr lang="en-US" dirty="0" smtClean="0">
                <a:solidFill>
                  <a:srgbClr val="000000"/>
                </a:solidFill>
              </a:rPr>
              <a:t> e la </a:t>
            </a:r>
            <a:r>
              <a:rPr lang="en-US" dirty="0" err="1" smtClean="0">
                <a:solidFill>
                  <a:srgbClr val="000000"/>
                </a:solidFill>
              </a:rPr>
              <a:t>rappresentanza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spettano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tutore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Vigilanza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sostegno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anche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psicologico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sociale</a:t>
            </a:r>
            <a:r>
              <a:rPr lang="en-US" dirty="0" smtClean="0">
                <a:solidFill>
                  <a:srgbClr val="000000"/>
                </a:solidFill>
              </a:rPr>
              <a:t>, ad opera del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3294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Revoca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affido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preadottivo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dirty="0" err="1" smtClean="0">
                <a:solidFill>
                  <a:srgbClr val="000000"/>
                </a:solidFill>
              </a:rPr>
              <a:t>caso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gravi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difficoltà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idonea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convivenza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ritenute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superabili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Legittimati</a:t>
            </a:r>
            <a:r>
              <a:rPr lang="en-US" dirty="0" smtClean="0">
                <a:solidFill>
                  <a:srgbClr val="000000"/>
                </a:solidFill>
              </a:rPr>
              <a:t>: PM, </a:t>
            </a:r>
            <a:r>
              <a:rPr lang="en-US" dirty="0" err="1" smtClean="0">
                <a:solidFill>
                  <a:srgbClr val="000000"/>
                </a:solidFill>
              </a:rPr>
              <a:t>tutore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soggetti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effettuano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vigilanza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d’ufficio</a:t>
            </a:r>
            <a:r>
              <a:rPr lang="en-US" dirty="0" smtClean="0">
                <a:solidFill>
                  <a:srgbClr val="000000"/>
                </a:solidFill>
              </a:rPr>
              <a:t> dal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Nel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revocare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, o </a:t>
            </a:r>
            <a:r>
              <a:rPr lang="en-US" dirty="0" err="1" smtClean="0">
                <a:solidFill>
                  <a:srgbClr val="000000"/>
                </a:solidFill>
              </a:rPr>
              <a:t>manifesti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parere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contrario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permanenza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provvede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d’ufficio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5777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Decisione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sulla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revoca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Decide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in camera di </a:t>
            </a:r>
            <a:r>
              <a:rPr lang="en-US" dirty="0" err="1" smtClean="0">
                <a:solidFill>
                  <a:srgbClr val="000000"/>
                </a:solidFill>
              </a:rPr>
              <a:t>consiglio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dopo</a:t>
            </a:r>
            <a:r>
              <a:rPr lang="en-US" dirty="0" smtClean="0">
                <a:solidFill>
                  <a:srgbClr val="000000"/>
                </a:solidFill>
              </a:rPr>
              <a:t> aver </a:t>
            </a:r>
            <a:r>
              <a:rPr lang="en-US" dirty="0" err="1" smtClean="0">
                <a:solidFill>
                  <a:srgbClr val="000000"/>
                </a:solidFill>
              </a:rPr>
              <a:t>sentito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ricorrente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PM, </a:t>
            </a:r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affidatari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I </a:t>
            </a:r>
            <a:r>
              <a:rPr lang="en-US" dirty="0" err="1" smtClean="0">
                <a:solidFill>
                  <a:srgbClr val="000000"/>
                </a:solidFill>
              </a:rPr>
              <a:t>soggetti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hanno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svolto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vigilanza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sostegno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decreto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motivato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decide </a:t>
            </a:r>
            <a:r>
              <a:rPr lang="en-US" dirty="0" err="1" smtClean="0">
                <a:solidFill>
                  <a:srgbClr val="000000"/>
                </a:solidFill>
              </a:rPr>
              <a:t>va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notificato</a:t>
            </a:r>
            <a:r>
              <a:rPr lang="en-US" dirty="0" smtClean="0">
                <a:solidFill>
                  <a:srgbClr val="000000"/>
                </a:solidFill>
              </a:rPr>
              <a:t> al PM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tutore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sono</a:t>
            </a:r>
            <a:r>
              <a:rPr lang="en-US" dirty="0" smtClean="0">
                <a:solidFill>
                  <a:srgbClr val="000000"/>
                </a:solidFill>
              </a:rPr>
              <a:t> I soli a </a:t>
            </a:r>
            <a:r>
              <a:rPr lang="en-US" dirty="0" err="1" smtClean="0">
                <a:solidFill>
                  <a:srgbClr val="000000"/>
                </a:solidFill>
              </a:rPr>
              <a:t>poter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proporre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reclamo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entro</a:t>
            </a:r>
            <a:r>
              <a:rPr lang="en-US" dirty="0" smtClean="0">
                <a:solidFill>
                  <a:srgbClr val="000000"/>
                </a:solidFill>
              </a:rPr>
              <a:t> 10gg </a:t>
            </a:r>
            <a:r>
              <a:rPr lang="en-US" dirty="0" err="1" smtClean="0">
                <a:solidFill>
                  <a:srgbClr val="000000"/>
                </a:solidFill>
              </a:rPr>
              <a:t>dalla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comunicazione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Corte </a:t>
            </a:r>
            <a:r>
              <a:rPr lang="en-US" dirty="0" err="1" smtClean="0">
                <a:solidFill>
                  <a:srgbClr val="000000"/>
                </a:solidFill>
              </a:rPr>
              <a:t>d’Appello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Vi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contrasto</a:t>
            </a:r>
            <a:r>
              <a:rPr lang="en-US" dirty="0" smtClean="0">
                <a:solidFill>
                  <a:srgbClr val="000000"/>
                </a:solidFill>
              </a:rPr>
              <a:t> circa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ricorso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Cassazione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0552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Dichiarazione</a:t>
            </a:r>
            <a:r>
              <a:rPr lang="en-US" sz="4000" dirty="0" smtClean="0">
                <a:solidFill>
                  <a:srgbClr val="000000"/>
                </a:solidFill>
              </a:rPr>
              <a:t> di </a:t>
            </a:r>
            <a:r>
              <a:rPr lang="en-US" sz="4000" dirty="0" err="1" smtClean="0">
                <a:solidFill>
                  <a:srgbClr val="000000"/>
                </a:solidFill>
              </a:rPr>
              <a:t>adozione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decide con </a:t>
            </a:r>
            <a:r>
              <a:rPr lang="en-US" dirty="0" err="1" smtClean="0">
                <a:solidFill>
                  <a:srgbClr val="000000"/>
                </a:solidFill>
              </a:rPr>
              <a:t>sentenza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decorso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l’anno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affido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preadottivo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dopo</a:t>
            </a:r>
            <a:r>
              <a:rPr lang="en-US" dirty="0" smtClean="0">
                <a:solidFill>
                  <a:srgbClr val="000000"/>
                </a:solidFill>
              </a:rPr>
              <a:t> aver </a:t>
            </a:r>
            <a:r>
              <a:rPr lang="en-US" dirty="0" err="1" smtClean="0">
                <a:solidFill>
                  <a:srgbClr val="000000"/>
                </a:solidFill>
              </a:rPr>
              <a:t>ripercorso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l’iter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procedurale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Vanno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ascoltati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adottanti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PM,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tutore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coloro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hanno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prestato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attività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vigilanza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sostegno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figli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legittimi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legittimati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coppia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maggiori</a:t>
            </a:r>
            <a:r>
              <a:rPr lang="en-US" dirty="0" smtClean="0">
                <a:solidFill>
                  <a:srgbClr val="000000"/>
                </a:solidFill>
              </a:rPr>
              <a:t> di 14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E’ </a:t>
            </a:r>
            <a:r>
              <a:rPr lang="en-US" dirty="0" err="1" smtClean="0">
                <a:solidFill>
                  <a:srgbClr val="000000"/>
                </a:solidFill>
              </a:rPr>
              <a:t>indispensabile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adottando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ha </a:t>
            </a:r>
            <a:r>
              <a:rPr lang="en-US" dirty="0" err="1" smtClean="0">
                <a:solidFill>
                  <a:srgbClr val="000000"/>
                </a:solidFill>
              </a:rPr>
              <a:t>compiuti</a:t>
            </a:r>
            <a:r>
              <a:rPr lang="en-US" dirty="0" smtClean="0">
                <a:solidFill>
                  <a:srgbClr val="000000"/>
                </a:solidFill>
              </a:rPr>
              <a:t> 14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10815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>
                <a:solidFill>
                  <a:srgbClr val="000000"/>
                </a:solidFill>
                <a:effectLst/>
              </a:rPr>
              <a:t>RIFORMA: </a:t>
            </a:r>
            <a:r>
              <a:rPr lang="it-IT" sz="3600" dirty="0" smtClean="0">
                <a:solidFill>
                  <a:srgbClr val="000000"/>
                </a:solidFill>
                <a:effectLst/>
              </a:rPr>
              <a:t/>
            </a:r>
            <a:br>
              <a:rPr lang="it-IT" sz="3600" dirty="0" smtClean="0">
                <a:solidFill>
                  <a:srgbClr val="000000"/>
                </a:solidFill>
                <a:effectLst/>
              </a:rPr>
            </a:br>
            <a:r>
              <a:rPr lang="it-IT" sz="3600" dirty="0" smtClean="0">
                <a:solidFill>
                  <a:srgbClr val="000000"/>
                </a:solidFill>
                <a:effectLst/>
              </a:rPr>
              <a:t>LEGGE </a:t>
            </a:r>
            <a:r>
              <a:rPr lang="it-IT" sz="3600" dirty="0">
                <a:solidFill>
                  <a:srgbClr val="000000"/>
                </a:solidFill>
                <a:effectLst/>
              </a:rPr>
              <a:t>4 MAGGIO 1983 NR. 184 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75526"/>
            <a:ext cx="7232650" cy="3615687"/>
          </a:xfrm>
        </p:spPr>
        <p:txBody>
          <a:bodyPr/>
          <a:lstStyle/>
          <a:p>
            <a:pPr algn="just"/>
            <a:r>
              <a:rPr lang="it-IT" dirty="0">
                <a:solidFill>
                  <a:srgbClr val="000000"/>
                </a:solidFill>
                <a:effectLst/>
              </a:rPr>
              <a:t>L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’adozione </a:t>
            </a:r>
            <a:r>
              <a:rPr lang="it-IT" dirty="0">
                <a:solidFill>
                  <a:srgbClr val="000000"/>
                </a:solidFill>
                <a:effectLst/>
              </a:rPr>
              <a:t>del minore in stato di abbandono non è più adozione speciale ma è adozione (piena o legittimante), cui si affianca l’adozione particolare. </a:t>
            </a:r>
            <a:endParaRPr lang="it-IT" dirty="0" smtClean="0">
              <a:solidFill>
                <a:srgbClr val="000000"/>
              </a:solidFill>
              <a:effectLst/>
            </a:endParaRPr>
          </a:p>
          <a:p>
            <a:pPr algn="just"/>
            <a:r>
              <a:rPr lang="it-IT" dirty="0" smtClean="0">
                <a:solidFill>
                  <a:srgbClr val="000000"/>
                </a:solidFill>
                <a:effectLst/>
              </a:rPr>
              <a:t>Alla </a:t>
            </a:r>
            <a:r>
              <a:rPr lang="it-IT" dirty="0">
                <a:solidFill>
                  <a:srgbClr val="000000"/>
                </a:solidFill>
                <a:effectLst/>
              </a:rPr>
              <a:t>vecchia adozione ordinaria corrisponde ora l’adozione dei maggiori di età.</a:t>
            </a:r>
          </a:p>
          <a:p>
            <a:pPr marL="0" indent="0" algn="just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6222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Effetti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dell’adozione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Efficacia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costitutiva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atto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concessione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giudiziale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giuridico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figlio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legittimo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Cognome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paterno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Rapporti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parentela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Diritti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doveri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facoltà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attribuiti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figli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legittimi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Cessazione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ogni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diritto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confronti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origine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potestà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diritti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successione</a:t>
            </a:r>
            <a:r>
              <a:rPr lang="en-US" dirty="0" smtClean="0">
                <a:solidFill>
                  <a:srgbClr val="000000"/>
                </a:solidFill>
              </a:rPr>
              <a:t>, etc…)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1408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000000"/>
                </a:solidFill>
              </a:rPr>
              <a:t>Riservatezza</a:t>
            </a:r>
            <a:r>
              <a:rPr lang="en-US" sz="3600" dirty="0" smtClean="0">
                <a:solidFill>
                  <a:srgbClr val="000000"/>
                </a:solidFill>
              </a:rPr>
              <a:t> e </a:t>
            </a:r>
            <a:r>
              <a:rPr lang="en-US" sz="3600" dirty="0" err="1" smtClean="0">
                <a:solidFill>
                  <a:srgbClr val="000000"/>
                </a:solidFill>
              </a:rPr>
              <a:t>diritto</a:t>
            </a:r>
            <a:r>
              <a:rPr lang="en-US" sz="3600" dirty="0" smtClean="0">
                <a:solidFill>
                  <a:srgbClr val="000000"/>
                </a:solidFill>
              </a:rPr>
              <a:t> di </a:t>
            </a:r>
            <a:r>
              <a:rPr lang="en-US" sz="3600" dirty="0" err="1" smtClean="0">
                <a:solidFill>
                  <a:srgbClr val="000000"/>
                </a:solidFill>
              </a:rPr>
              <a:t>conoscere</a:t>
            </a:r>
            <a:r>
              <a:rPr lang="en-US" sz="3600" dirty="0" smtClean="0">
                <a:solidFill>
                  <a:srgbClr val="000000"/>
                </a:solidFill>
              </a:rPr>
              <a:t> le </a:t>
            </a:r>
            <a:r>
              <a:rPr lang="en-US" sz="3600" dirty="0" err="1" smtClean="0">
                <a:solidFill>
                  <a:srgbClr val="000000"/>
                </a:solidFill>
              </a:rPr>
              <a:t>proprie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origini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L. 149/2001: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ha </a:t>
            </a:r>
            <a:r>
              <a:rPr lang="en-US" dirty="0" err="1" smtClean="0">
                <a:solidFill>
                  <a:srgbClr val="000000"/>
                </a:solidFill>
              </a:rPr>
              <a:t>diritto</a:t>
            </a:r>
            <a:r>
              <a:rPr lang="en-US" dirty="0" smtClean="0">
                <a:solidFill>
                  <a:srgbClr val="000000"/>
                </a:solidFill>
              </a:rPr>
              <a:t> ad </a:t>
            </a:r>
            <a:r>
              <a:rPr lang="en-US" dirty="0" err="1" smtClean="0">
                <a:solidFill>
                  <a:srgbClr val="000000"/>
                </a:solidFill>
              </a:rPr>
              <a:t>essere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condizione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figlio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adottivo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Tutela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salute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come </a:t>
            </a:r>
            <a:r>
              <a:rPr lang="en-US" dirty="0" err="1" smtClean="0">
                <a:solidFill>
                  <a:srgbClr val="000000"/>
                </a:solidFill>
              </a:rPr>
              <a:t>condizione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necessaria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effettuare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l’accesso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origine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da </a:t>
            </a:r>
            <a:r>
              <a:rPr lang="en-US" dirty="0" smtClean="0">
                <a:solidFill>
                  <a:srgbClr val="000000"/>
                </a:solidFill>
              </a:rPr>
              <a:t>parte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adottivi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Divieto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fornire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attestazioni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civili</a:t>
            </a:r>
            <a:r>
              <a:rPr lang="en-US" dirty="0" smtClean="0">
                <a:solidFill>
                  <a:srgbClr val="000000"/>
                </a:solidFill>
              </a:rPr>
              <a:t> da cui </a:t>
            </a:r>
            <a:r>
              <a:rPr lang="en-US" dirty="0" err="1" smtClean="0">
                <a:solidFill>
                  <a:srgbClr val="000000"/>
                </a:solidFill>
              </a:rPr>
              <a:t>risulti</a:t>
            </a:r>
            <a:r>
              <a:rPr lang="en-US" dirty="0" smtClean="0">
                <a:solidFill>
                  <a:srgbClr val="000000"/>
                </a:solidFill>
              </a:rPr>
              <a:t> lo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adottivo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3256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000000"/>
                </a:solidFill>
              </a:rPr>
              <a:t>Riservatezza</a:t>
            </a:r>
            <a:r>
              <a:rPr lang="en-US" sz="3600" dirty="0">
                <a:solidFill>
                  <a:srgbClr val="000000"/>
                </a:solidFill>
              </a:rPr>
              <a:t> e </a:t>
            </a:r>
            <a:r>
              <a:rPr lang="en-US" sz="3600" dirty="0" err="1">
                <a:solidFill>
                  <a:srgbClr val="000000"/>
                </a:solidFill>
              </a:rPr>
              <a:t>diritto</a:t>
            </a:r>
            <a:r>
              <a:rPr lang="en-US" sz="3600" dirty="0">
                <a:solidFill>
                  <a:srgbClr val="000000"/>
                </a:solidFill>
              </a:rPr>
              <a:t> di </a:t>
            </a:r>
            <a:r>
              <a:rPr lang="en-US" sz="3600" dirty="0" err="1">
                <a:solidFill>
                  <a:srgbClr val="000000"/>
                </a:solidFill>
              </a:rPr>
              <a:t>conoscere</a:t>
            </a:r>
            <a:r>
              <a:rPr lang="en-US" sz="3600" dirty="0">
                <a:solidFill>
                  <a:srgbClr val="000000"/>
                </a:solidFill>
              </a:rPr>
              <a:t> le </a:t>
            </a:r>
            <a:r>
              <a:rPr lang="en-US" sz="3600" dirty="0" err="1">
                <a:solidFill>
                  <a:srgbClr val="000000"/>
                </a:solidFill>
              </a:rPr>
              <a:t>proprie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origini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figlio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adottivo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ha </a:t>
            </a:r>
            <a:r>
              <a:rPr lang="en-US" dirty="0" err="1" smtClean="0">
                <a:solidFill>
                  <a:srgbClr val="000000"/>
                </a:solidFill>
              </a:rPr>
              <a:t>compiuto</a:t>
            </a:r>
            <a:r>
              <a:rPr lang="en-US" dirty="0" smtClean="0">
                <a:solidFill>
                  <a:srgbClr val="000000"/>
                </a:solidFill>
              </a:rPr>
              <a:t> 25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 ha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diritto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accesso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informazioni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riguardanti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origine</a:t>
            </a:r>
            <a:r>
              <a:rPr lang="en-US" dirty="0" smtClean="0">
                <a:solidFill>
                  <a:srgbClr val="000000"/>
                </a:solidFill>
              </a:rPr>
              <a:t>, per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tramite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banca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dati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figlio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adottivo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maggiorenne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non ha </a:t>
            </a:r>
            <a:r>
              <a:rPr lang="en-US" dirty="0" err="1" smtClean="0">
                <a:solidFill>
                  <a:srgbClr val="000000"/>
                </a:solidFill>
              </a:rPr>
              <a:t>ancora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compiuto</a:t>
            </a:r>
            <a:r>
              <a:rPr lang="en-US" dirty="0" smtClean="0">
                <a:solidFill>
                  <a:srgbClr val="000000"/>
                </a:solidFill>
              </a:rPr>
              <a:t> 25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può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ottenere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informazioni</a:t>
            </a:r>
            <a:r>
              <a:rPr lang="en-US" dirty="0" smtClean="0">
                <a:solidFill>
                  <a:srgbClr val="000000"/>
                </a:solidFill>
              </a:rPr>
              <a:t> solo </a:t>
            </a:r>
            <a:r>
              <a:rPr lang="en-US" dirty="0" err="1" smtClean="0">
                <a:solidFill>
                  <a:srgbClr val="000000"/>
                </a:solidFill>
              </a:rPr>
              <a:t>dopo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l’autorizzazione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e se </a:t>
            </a:r>
            <a:r>
              <a:rPr lang="en-US" dirty="0" err="1" smtClean="0">
                <a:solidFill>
                  <a:srgbClr val="000000"/>
                </a:solidFill>
              </a:rPr>
              <a:t>ciò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causi</a:t>
            </a:r>
            <a:r>
              <a:rPr lang="en-US" dirty="0" smtClean="0">
                <a:solidFill>
                  <a:srgbClr val="000000"/>
                </a:solidFill>
              </a:rPr>
              <a:t> grave </a:t>
            </a:r>
            <a:r>
              <a:rPr lang="en-US" dirty="0" err="1" smtClean="0">
                <a:solidFill>
                  <a:srgbClr val="000000"/>
                </a:solidFill>
              </a:rPr>
              <a:t>turbamento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suo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equilibrio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psicofisico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b="1" dirty="0" smtClean="0">
                <a:solidFill>
                  <a:srgbClr val="000000"/>
                </a:solidFill>
              </a:rPr>
              <a:t>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informazioni</a:t>
            </a:r>
            <a:r>
              <a:rPr lang="en-US" dirty="0" smtClean="0">
                <a:solidFill>
                  <a:srgbClr val="000000"/>
                </a:solidFill>
              </a:rPr>
              <a:t> circa la </a:t>
            </a:r>
            <a:r>
              <a:rPr lang="en-US" dirty="0" err="1" smtClean="0">
                <a:solidFill>
                  <a:srgbClr val="000000"/>
                </a:solidFill>
              </a:rPr>
              <a:t>madre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naturale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non ha </a:t>
            </a:r>
            <a:r>
              <a:rPr lang="en-US" dirty="0" err="1" smtClean="0">
                <a:solidFill>
                  <a:srgbClr val="000000"/>
                </a:solidFill>
              </a:rPr>
              <a:t>riconosciuto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61066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Documenti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secretati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Testo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integrale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dell’atto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nascita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presso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l’ufficio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civile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Attestazione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nascita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registro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atti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nascita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Certificato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assistenza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parto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Cartella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clinica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Fascicolo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processuale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dichiarazione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adottabilità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Relazioni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servizi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locali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25102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Adozione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internazionale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Si </a:t>
            </a:r>
            <a:r>
              <a:rPr lang="en-US" dirty="0" err="1" smtClean="0">
                <a:solidFill>
                  <a:srgbClr val="000000"/>
                </a:solidFill>
              </a:rPr>
              <a:t>rivolge</a:t>
            </a:r>
            <a:r>
              <a:rPr lang="en-US" dirty="0" smtClean="0">
                <a:solidFill>
                  <a:srgbClr val="000000"/>
                </a:solidFill>
              </a:rPr>
              <a:t> a :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Minori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stranieri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adottati</a:t>
            </a:r>
            <a:r>
              <a:rPr lang="en-US" dirty="0" smtClean="0">
                <a:solidFill>
                  <a:srgbClr val="000000"/>
                </a:solidFill>
              </a:rPr>
              <a:t> da </a:t>
            </a:r>
            <a:r>
              <a:rPr lang="en-US" dirty="0" err="1" smtClean="0">
                <a:solidFill>
                  <a:srgbClr val="000000"/>
                </a:solidFill>
              </a:rPr>
              <a:t>cittadini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italiani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Minori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italiani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adottati</a:t>
            </a:r>
            <a:r>
              <a:rPr lang="en-US" dirty="0" smtClean="0">
                <a:solidFill>
                  <a:srgbClr val="000000"/>
                </a:solidFill>
              </a:rPr>
              <a:t> da </a:t>
            </a:r>
            <a:r>
              <a:rPr lang="en-US" dirty="0" err="1" smtClean="0">
                <a:solidFill>
                  <a:srgbClr val="000000"/>
                </a:solidFill>
              </a:rPr>
              <a:t>cittadini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stranieri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italiani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residenti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all’estero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Normativa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artt</a:t>
            </a:r>
            <a:r>
              <a:rPr lang="en-US" dirty="0" smtClean="0">
                <a:solidFill>
                  <a:srgbClr val="000000"/>
                </a:solidFill>
              </a:rPr>
              <a:t>. 29-43 L. 184/1983 (Conv. </a:t>
            </a:r>
            <a:r>
              <a:rPr lang="en-US" dirty="0" err="1" smtClean="0">
                <a:solidFill>
                  <a:srgbClr val="000000"/>
                </a:solidFill>
              </a:rPr>
              <a:t>Aja</a:t>
            </a:r>
            <a:r>
              <a:rPr lang="en-US" dirty="0" smtClean="0">
                <a:solidFill>
                  <a:srgbClr val="000000"/>
                </a:solidFill>
              </a:rPr>
              <a:t> 193) </a:t>
            </a:r>
            <a:r>
              <a:rPr lang="en-US" dirty="0" err="1" smtClean="0">
                <a:solidFill>
                  <a:srgbClr val="000000"/>
                </a:solidFill>
              </a:rPr>
              <a:t>modificata</a:t>
            </a:r>
            <a:r>
              <a:rPr lang="en-US" dirty="0" smtClean="0">
                <a:solidFill>
                  <a:srgbClr val="000000"/>
                </a:solidFill>
              </a:rPr>
              <a:t> da L. 149/2001,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ha </a:t>
            </a:r>
            <a:r>
              <a:rPr lang="en-US" dirty="0" err="1" smtClean="0">
                <a:solidFill>
                  <a:srgbClr val="000000"/>
                </a:solidFill>
              </a:rPr>
              <a:t>introdotto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l’ascolto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di 12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relazione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capacità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discernimento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 </a:t>
            </a:r>
            <a:r>
              <a:rPr lang="en-US" dirty="0" err="1" smtClean="0">
                <a:solidFill>
                  <a:srgbClr val="000000"/>
                </a:solidFill>
              </a:rPr>
              <a:t>l’obbligo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segnalazione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permanenza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presso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terzi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più</a:t>
            </a:r>
            <a:r>
              <a:rPr lang="en-US" dirty="0" smtClean="0">
                <a:solidFill>
                  <a:srgbClr val="000000"/>
                </a:solidFill>
              </a:rPr>
              <a:t> di 6 </a:t>
            </a:r>
            <a:r>
              <a:rPr lang="en-US" dirty="0" err="1" smtClean="0">
                <a:solidFill>
                  <a:srgbClr val="000000"/>
                </a:solidFill>
              </a:rPr>
              <a:t>mesi</a:t>
            </a:r>
            <a:r>
              <a:rPr lang="en-US" dirty="0" smtClean="0">
                <a:solidFill>
                  <a:srgbClr val="000000"/>
                </a:solidFill>
              </a:rPr>
              <a:t>, ad opera di </a:t>
            </a:r>
            <a:r>
              <a:rPr lang="en-US" dirty="0" err="1" smtClean="0">
                <a:solidFill>
                  <a:srgbClr val="000000"/>
                </a:solidFill>
              </a:rPr>
              <a:t>italiani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residenti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all’estero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99103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699090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Condizioni</a:t>
            </a:r>
            <a:r>
              <a:rPr lang="en-US" sz="4000" dirty="0" smtClean="0">
                <a:solidFill>
                  <a:srgbClr val="000000"/>
                </a:solidFill>
              </a:rPr>
              <a:t> per </a:t>
            </a:r>
            <a:r>
              <a:rPr lang="en-US" sz="4000" dirty="0" err="1" smtClean="0">
                <a:solidFill>
                  <a:srgbClr val="000000"/>
                </a:solidFill>
              </a:rPr>
              <a:t>l’adozione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056105"/>
            <a:ext cx="7232650" cy="52537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adottabile</a:t>
            </a:r>
            <a:r>
              <a:rPr lang="en-US" dirty="0" smtClean="0">
                <a:solidFill>
                  <a:srgbClr val="000000"/>
                </a:solidFill>
              </a:rPr>
              <a:t> e non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possibile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procedere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all’adozione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nello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Paese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origine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Le </a:t>
            </a:r>
            <a:r>
              <a:rPr lang="en-US" dirty="0" err="1" smtClean="0">
                <a:solidFill>
                  <a:srgbClr val="000000"/>
                </a:solidFill>
              </a:rPr>
              <a:t>persone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autorità</a:t>
            </a:r>
            <a:r>
              <a:rPr lang="en-US" dirty="0" smtClean="0">
                <a:solidFill>
                  <a:srgbClr val="000000"/>
                </a:solidFill>
              </a:rPr>
              <a:t> cui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richiesto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sono</a:t>
            </a:r>
            <a:r>
              <a:rPr lang="en-US" dirty="0" smtClean="0">
                <a:solidFill>
                  <a:srgbClr val="000000"/>
                </a:solidFill>
              </a:rPr>
              <a:t> state </a:t>
            </a:r>
            <a:r>
              <a:rPr lang="en-US" dirty="0" err="1" smtClean="0">
                <a:solidFill>
                  <a:srgbClr val="000000"/>
                </a:solidFill>
              </a:rPr>
              <a:t>debitamente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assistite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conseguenze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loro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revocato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madre</a:t>
            </a:r>
            <a:r>
              <a:rPr lang="en-US" dirty="0" smtClean="0">
                <a:solidFill>
                  <a:srgbClr val="000000"/>
                </a:solidFill>
              </a:rPr>
              <a:t> ha espresso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dopo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nascita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liberamente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prestato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espresso per </a:t>
            </a:r>
            <a:r>
              <a:rPr lang="en-US" dirty="0" err="1" smtClean="0">
                <a:solidFill>
                  <a:srgbClr val="000000"/>
                </a:solidFill>
              </a:rPr>
              <a:t>iscritto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Non vi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contropartita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Sono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tenuti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considerazioni</a:t>
            </a:r>
            <a:r>
              <a:rPr lang="en-US" dirty="0" smtClean="0">
                <a:solidFill>
                  <a:srgbClr val="000000"/>
                </a:solidFill>
              </a:rPr>
              <a:t> I </a:t>
            </a:r>
            <a:r>
              <a:rPr lang="en-US" dirty="0" err="1" smtClean="0">
                <a:solidFill>
                  <a:srgbClr val="000000"/>
                </a:solidFill>
              </a:rPr>
              <a:t>desideri</a:t>
            </a:r>
            <a:r>
              <a:rPr lang="en-US" dirty="0" smtClean="0">
                <a:solidFill>
                  <a:srgbClr val="000000"/>
                </a:solidFill>
              </a:rPr>
              <a:t> e le </a:t>
            </a:r>
            <a:r>
              <a:rPr lang="en-US" dirty="0" err="1" smtClean="0">
                <a:solidFill>
                  <a:srgbClr val="000000"/>
                </a:solidFill>
              </a:rPr>
              <a:t>opinioni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91926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253" y="89647"/>
            <a:ext cx="7583488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0000"/>
                </a:solidFill>
              </a:rPr>
              <a:t>Fase</a:t>
            </a:r>
            <a:r>
              <a:rPr lang="en-US" sz="3600" dirty="0" smtClean="0">
                <a:solidFill>
                  <a:srgbClr val="000000"/>
                </a:solidFill>
              </a:rPr>
              <a:t> 1:</a:t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en-US" sz="3600" dirty="0" err="1" smtClean="0">
                <a:solidFill>
                  <a:srgbClr val="000000"/>
                </a:solidFill>
              </a:rPr>
              <a:t>accertamento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idoneità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coniugi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dirty="0" err="1" smtClean="0">
                <a:solidFill>
                  <a:srgbClr val="000000"/>
                </a:solidFill>
              </a:rPr>
              <a:t>differenza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quanto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avviene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nell’adozione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nazionale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l’accertamento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dell’idoneità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coniugi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avviene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maniera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generica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preliminare</a:t>
            </a:r>
            <a:r>
              <a:rPr lang="en-US" dirty="0" smtClean="0">
                <a:solidFill>
                  <a:srgbClr val="000000"/>
                </a:solidFill>
              </a:rPr>
              <a:t>, non </a:t>
            </a:r>
            <a:r>
              <a:rPr lang="en-US" dirty="0" err="1" smtClean="0">
                <a:solidFill>
                  <a:srgbClr val="000000"/>
                </a:solidFill>
              </a:rPr>
              <a:t>correlata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all’interesse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fase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inizia</a:t>
            </a:r>
            <a:r>
              <a:rPr lang="en-US" dirty="0" smtClean="0">
                <a:solidFill>
                  <a:srgbClr val="000000"/>
                </a:solidFill>
              </a:rPr>
              <a:t> con </a:t>
            </a:r>
            <a:r>
              <a:rPr lang="en-US" dirty="0" err="1" smtClean="0">
                <a:solidFill>
                  <a:srgbClr val="000000"/>
                </a:solidFill>
              </a:rPr>
              <a:t>istanza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idoneità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presentata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competente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relazione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residenza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coniugi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Se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tratta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cittadini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italiani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residenti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all’estero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competente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luogo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loro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ultima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residenza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ovvero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di Roma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65040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Requisiti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della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coppia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Durata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stabilità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rapporto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coniugale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Assenza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separazione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personale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anche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fatto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Idoneità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mantenere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istruire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educare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Requisiti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fisici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(come </a:t>
            </a:r>
            <a:r>
              <a:rPr lang="en-US" dirty="0" err="1" smtClean="0">
                <a:solidFill>
                  <a:srgbClr val="000000"/>
                </a:solidFill>
              </a:rPr>
              <a:t>nell’adozione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nazionale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Indagini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S.S. </a:t>
            </a:r>
            <a:r>
              <a:rPr lang="en-US" dirty="0" err="1" smtClean="0">
                <a:solidFill>
                  <a:srgbClr val="000000"/>
                </a:solidFill>
              </a:rPr>
              <a:t>su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situazione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personale</a:t>
            </a:r>
            <a:r>
              <a:rPr lang="en-US" dirty="0" smtClean="0">
                <a:solidFill>
                  <a:srgbClr val="000000"/>
                </a:solidFill>
              </a:rPr>
              <a:t>, sanitaria, </a:t>
            </a:r>
            <a:r>
              <a:rPr lang="en-US" dirty="0" err="1" smtClean="0">
                <a:solidFill>
                  <a:srgbClr val="000000"/>
                </a:solidFill>
              </a:rPr>
              <a:t>familiare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ambiente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sociale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motivazioni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capacità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rispondere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esigenze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uno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più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4089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Obbligo</a:t>
            </a:r>
            <a:r>
              <a:rPr lang="en-US" sz="4000" dirty="0" smtClean="0">
                <a:solidFill>
                  <a:srgbClr val="000000"/>
                </a:solidFill>
              </a:rPr>
              <a:t> di </a:t>
            </a:r>
            <a:r>
              <a:rPr lang="en-US" sz="4000" dirty="0" err="1" smtClean="0">
                <a:solidFill>
                  <a:srgbClr val="000000"/>
                </a:solidFill>
              </a:rPr>
              <a:t>fornire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informazioni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alla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coppia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</a:rPr>
              <a:t>I </a:t>
            </a:r>
            <a:r>
              <a:rPr lang="en-US" dirty="0" err="1" smtClean="0">
                <a:solidFill>
                  <a:srgbClr val="000000"/>
                </a:solidFill>
              </a:rPr>
              <a:t>servizi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locali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oltre</a:t>
            </a:r>
            <a:r>
              <a:rPr lang="en-US" dirty="0" smtClean="0">
                <a:solidFill>
                  <a:srgbClr val="000000"/>
                </a:solidFill>
              </a:rPr>
              <a:t> ad </a:t>
            </a:r>
            <a:r>
              <a:rPr lang="en-US" dirty="0" err="1" smtClean="0">
                <a:solidFill>
                  <a:srgbClr val="000000"/>
                </a:solidFill>
              </a:rPr>
              <a:t>effettuare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accertamenti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delegati</a:t>
            </a:r>
            <a:r>
              <a:rPr lang="en-US" dirty="0" smtClean="0">
                <a:solidFill>
                  <a:srgbClr val="000000"/>
                </a:solidFill>
              </a:rPr>
              <a:t> dal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devono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fornire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aspiranti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tutte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le </a:t>
            </a:r>
            <a:r>
              <a:rPr lang="en-US" dirty="0" err="1" smtClean="0">
                <a:solidFill>
                  <a:srgbClr val="000000"/>
                </a:solidFill>
              </a:rPr>
              <a:t>informazioni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riguardanti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normativa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vigente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materia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internazionale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sugli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autorizzati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sulle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altre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forme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solidarietà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confronti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minori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difficoltà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Devono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preparare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coppia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carattaristiche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cultura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legislazione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degli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aspetti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psicologici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dell’adozione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internazionale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93114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"/>
            <a:ext cx="7583488" cy="655052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Decreto</a:t>
            </a:r>
            <a:r>
              <a:rPr lang="en-US" sz="4000" dirty="0" smtClean="0">
                <a:solidFill>
                  <a:srgbClr val="000000"/>
                </a:solidFill>
              </a:rPr>
              <a:t> di </a:t>
            </a:r>
            <a:r>
              <a:rPr lang="en-US" sz="4000" dirty="0" err="1" smtClean="0">
                <a:solidFill>
                  <a:srgbClr val="000000"/>
                </a:solidFill>
              </a:rPr>
              <a:t>idoneità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882316"/>
            <a:ext cx="8208209" cy="55879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I S.S. </a:t>
            </a:r>
            <a:r>
              <a:rPr lang="en-US" dirty="0" err="1" smtClean="0">
                <a:solidFill>
                  <a:srgbClr val="000000"/>
                </a:solidFill>
              </a:rPr>
              <a:t>devono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inviare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relazione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entro</a:t>
            </a:r>
            <a:r>
              <a:rPr lang="en-US" dirty="0" smtClean="0">
                <a:solidFill>
                  <a:srgbClr val="000000"/>
                </a:solidFill>
              </a:rPr>
              <a:t> 4 </a:t>
            </a:r>
            <a:r>
              <a:rPr lang="en-US" dirty="0" err="1" smtClean="0">
                <a:solidFill>
                  <a:srgbClr val="000000"/>
                </a:solidFill>
              </a:rPr>
              <a:t>mesi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convoca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coppia</a:t>
            </a:r>
            <a:r>
              <a:rPr lang="en-US" dirty="0" smtClean="0">
                <a:solidFill>
                  <a:srgbClr val="000000"/>
                </a:solidFill>
              </a:rPr>
              <a:t> per un </a:t>
            </a:r>
            <a:r>
              <a:rPr lang="en-US" dirty="0" err="1" smtClean="0">
                <a:solidFill>
                  <a:srgbClr val="000000"/>
                </a:solidFill>
              </a:rPr>
              <a:t>ulteriore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colloquio</a:t>
            </a:r>
            <a:r>
              <a:rPr lang="en-US" dirty="0" smtClean="0">
                <a:solidFill>
                  <a:srgbClr val="000000"/>
                </a:solidFill>
              </a:rPr>
              <a:t> e, se </a:t>
            </a:r>
            <a:r>
              <a:rPr lang="en-US" dirty="0" err="1" smtClean="0">
                <a:solidFill>
                  <a:srgbClr val="000000"/>
                </a:solidFill>
              </a:rPr>
              <a:t>necessario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dispone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ulteriori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accertamenti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Emette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decreto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idoneità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inidoneità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entro</a:t>
            </a:r>
            <a:r>
              <a:rPr lang="en-US" dirty="0" smtClean="0">
                <a:solidFill>
                  <a:srgbClr val="000000"/>
                </a:solidFill>
              </a:rPr>
              <a:t> 2 </a:t>
            </a:r>
            <a:r>
              <a:rPr lang="en-US" dirty="0" err="1" smtClean="0">
                <a:solidFill>
                  <a:srgbClr val="000000"/>
                </a:solidFill>
              </a:rPr>
              <a:t>mesi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contenente</a:t>
            </a:r>
            <a:r>
              <a:rPr lang="en-US" dirty="0" smtClean="0">
                <a:solidFill>
                  <a:srgbClr val="000000"/>
                </a:solidFill>
              </a:rPr>
              <a:t> le </a:t>
            </a:r>
            <a:r>
              <a:rPr lang="en-US" dirty="0" err="1" smtClean="0">
                <a:solidFill>
                  <a:srgbClr val="000000"/>
                </a:solidFill>
              </a:rPr>
              <a:t>modalità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favorire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migliore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incontro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tra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coppia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Notifica</a:t>
            </a:r>
            <a:r>
              <a:rPr lang="en-US" dirty="0" smtClean="0">
                <a:solidFill>
                  <a:srgbClr val="000000"/>
                </a:solidFill>
              </a:rPr>
              <a:t> a Pm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coppia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eventuali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impugnazioni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No </a:t>
            </a:r>
            <a:r>
              <a:rPr lang="en-US" dirty="0" err="1" smtClean="0">
                <a:solidFill>
                  <a:srgbClr val="000000"/>
                </a:solidFill>
              </a:rPr>
              <a:t>ricorso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Cassazione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Eventualmente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può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riproporre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istanza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decreto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valido</a:t>
            </a:r>
            <a:r>
              <a:rPr lang="en-US" dirty="0" smtClean="0">
                <a:solidFill>
                  <a:srgbClr val="000000"/>
                </a:solidFill>
              </a:rPr>
              <a:t> per 1 anno e </a:t>
            </a:r>
            <a:r>
              <a:rPr lang="en-US" dirty="0" err="1" smtClean="0">
                <a:solidFill>
                  <a:srgbClr val="000000"/>
                </a:solidFill>
              </a:rPr>
              <a:t>comunque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tutta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durata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procedura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all’estero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58939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>
                <a:solidFill>
                  <a:srgbClr val="000000"/>
                </a:solidFill>
                <a:effectLst/>
              </a:rPr>
              <a:t>MODIFICHE: </a:t>
            </a:r>
            <a:r>
              <a:rPr lang="it-IT" sz="3600" dirty="0" smtClean="0">
                <a:solidFill>
                  <a:srgbClr val="000000"/>
                </a:solidFill>
                <a:effectLst/>
              </a:rPr>
              <a:t/>
            </a:r>
            <a:br>
              <a:rPr lang="it-IT" sz="3600" dirty="0" smtClean="0">
                <a:solidFill>
                  <a:srgbClr val="000000"/>
                </a:solidFill>
                <a:effectLst/>
              </a:rPr>
            </a:br>
            <a:r>
              <a:rPr lang="it-IT" sz="3600" dirty="0" smtClean="0">
                <a:solidFill>
                  <a:srgbClr val="000000"/>
                </a:solidFill>
                <a:effectLst/>
              </a:rPr>
              <a:t>LEGGE </a:t>
            </a:r>
            <a:r>
              <a:rPr lang="it-IT" sz="3600" dirty="0">
                <a:solidFill>
                  <a:srgbClr val="000000"/>
                </a:solidFill>
                <a:effectLst/>
              </a:rPr>
              <a:t>28 MARZO </a:t>
            </a:r>
            <a:r>
              <a:rPr lang="it-IT" sz="3600" dirty="0" smtClean="0">
                <a:solidFill>
                  <a:srgbClr val="000000"/>
                </a:solidFill>
                <a:effectLst/>
              </a:rPr>
              <a:t>2001 </a:t>
            </a:r>
            <a:r>
              <a:rPr lang="it-IT" sz="3600" dirty="0">
                <a:solidFill>
                  <a:srgbClr val="000000"/>
                </a:solidFill>
                <a:effectLst/>
              </a:rPr>
              <a:t>NR. 149 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>
                <a:solidFill>
                  <a:srgbClr val="000000"/>
                </a:solidFill>
                <a:effectLst/>
              </a:rPr>
              <a:t>D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a </a:t>
            </a:r>
            <a:r>
              <a:rPr lang="it-IT" dirty="0">
                <a:solidFill>
                  <a:srgbClr val="000000"/>
                </a:solidFill>
                <a:effectLst/>
              </a:rPr>
              <a:t>“Disciplina dell’adozione e dell’affidamento di minori”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a </a:t>
            </a:r>
            <a:r>
              <a:rPr lang="it-IT" dirty="0">
                <a:solidFill>
                  <a:srgbClr val="000000"/>
                </a:solidFill>
                <a:effectLst/>
              </a:rPr>
              <a:t>“Diritto del minore ad una famiglia”.</a:t>
            </a:r>
          </a:p>
          <a:p>
            <a:pPr algn="just"/>
            <a:r>
              <a:rPr lang="it-IT" dirty="0">
                <a:solidFill>
                  <a:srgbClr val="000000"/>
                </a:solidFill>
                <a:effectLst/>
              </a:rPr>
              <a:t>L’art.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1 </a:t>
            </a:r>
            <a:r>
              <a:rPr lang="it-IT" dirty="0">
                <a:solidFill>
                  <a:srgbClr val="000000"/>
                </a:solidFill>
                <a:effectLst/>
              </a:rPr>
              <a:t>riconosce al minore il diritto di crescere ed essere educato nell’ambito della propria famiglia e l’adozione costituisce un rimedio estremo cui fare ricorso qualora la famiglia di origine non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possa </a:t>
            </a:r>
            <a:r>
              <a:rPr lang="it-IT" dirty="0">
                <a:solidFill>
                  <a:srgbClr val="000000"/>
                </a:solidFill>
                <a:effectLst/>
              </a:rPr>
              <a:t>offrire al minore un minimo di cure e di affetto indispensabili per il suo sviluppo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0004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926353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000000"/>
                </a:solidFill>
              </a:rPr>
              <a:t>Fase</a:t>
            </a:r>
            <a:r>
              <a:rPr lang="en-US" sz="3200" dirty="0" smtClean="0">
                <a:solidFill>
                  <a:srgbClr val="000000"/>
                </a:solidFill>
              </a:rPr>
              <a:t> 2: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err="1" smtClean="0">
                <a:solidFill>
                  <a:srgbClr val="000000"/>
                </a:solidFill>
              </a:rPr>
              <a:t>svolgimento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delle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pratiche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all’estero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323474"/>
            <a:ext cx="7232650" cy="456773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decreto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idnoneità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insieme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relazione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S.S.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documentazione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atti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va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trasmesso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CAI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all’Ente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prescelto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coppia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Ente</a:t>
            </a:r>
            <a:r>
              <a:rPr lang="en-US" dirty="0" smtClean="0">
                <a:solidFill>
                  <a:srgbClr val="000000"/>
                </a:solidFill>
              </a:rPr>
              <a:t>: di </a:t>
            </a:r>
            <a:r>
              <a:rPr lang="en-US" dirty="0" err="1" smtClean="0">
                <a:solidFill>
                  <a:srgbClr val="000000"/>
                </a:solidFill>
              </a:rPr>
              <a:t>nomina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pubblica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privata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senza</a:t>
            </a:r>
            <a:r>
              <a:rPr lang="en-US" dirty="0" smtClean="0">
                <a:solidFill>
                  <a:srgbClr val="000000"/>
                </a:solidFill>
              </a:rPr>
              <a:t> fine di </a:t>
            </a:r>
            <a:r>
              <a:rPr lang="en-US" dirty="0" err="1" smtClean="0">
                <a:solidFill>
                  <a:srgbClr val="000000"/>
                </a:solidFill>
              </a:rPr>
              <a:t>lucro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autorizzati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ad </a:t>
            </a:r>
            <a:r>
              <a:rPr lang="en-US" dirty="0" err="1" smtClean="0">
                <a:solidFill>
                  <a:srgbClr val="000000"/>
                </a:solidFill>
              </a:rPr>
              <a:t>operare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dalla</a:t>
            </a:r>
            <a:r>
              <a:rPr lang="en-US" dirty="0" smtClean="0">
                <a:solidFill>
                  <a:srgbClr val="000000"/>
                </a:solidFill>
              </a:rPr>
              <a:t> CAI (</a:t>
            </a:r>
            <a:r>
              <a:rPr lang="en-US" dirty="0" err="1" smtClean="0">
                <a:solidFill>
                  <a:srgbClr val="000000"/>
                </a:solidFill>
              </a:rPr>
              <a:t>iscrizione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apposito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albo</a:t>
            </a:r>
            <a:r>
              <a:rPr lang="en-US" dirty="0" smtClean="0">
                <a:solidFill>
                  <a:srgbClr val="000000"/>
                </a:solidFill>
              </a:rPr>
              <a:t>) e dal </a:t>
            </a:r>
            <a:r>
              <a:rPr lang="en-US" dirty="0" err="1" smtClean="0">
                <a:solidFill>
                  <a:srgbClr val="000000"/>
                </a:solidFill>
              </a:rPr>
              <a:t>Paese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estero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Se di </a:t>
            </a:r>
            <a:r>
              <a:rPr lang="en-US" dirty="0" err="1" smtClean="0">
                <a:solidFill>
                  <a:srgbClr val="000000"/>
                </a:solidFill>
              </a:rPr>
              <a:t>nomina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pubblica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l’Ente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definito</a:t>
            </a:r>
            <a:r>
              <a:rPr lang="en-US" dirty="0" smtClean="0">
                <a:solidFill>
                  <a:srgbClr val="000000"/>
                </a:solidFill>
              </a:rPr>
              <a:t> “</a:t>
            </a:r>
            <a:r>
              <a:rPr lang="en-US" dirty="0" err="1" smtClean="0">
                <a:solidFill>
                  <a:srgbClr val="000000"/>
                </a:solidFill>
              </a:rPr>
              <a:t>servizio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l’adozione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internazionale</a:t>
            </a:r>
            <a:r>
              <a:rPr lang="en-US" dirty="0" smtClean="0">
                <a:solidFill>
                  <a:srgbClr val="000000"/>
                </a:solidFill>
              </a:rPr>
              <a:t>”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istituito</a:t>
            </a:r>
            <a:r>
              <a:rPr lang="en-US" dirty="0" smtClean="0">
                <a:solidFill>
                  <a:srgbClr val="000000"/>
                </a:solidFill>
              </a:rPr>
              <a:t> con </a:t>
            </a:r>
            <a:r>
              <a:rPr lang="en-US" dirty="0" err="1" smtClean="0">
                <a:solidFill>
                  <a:srgbClr val="000000"/>
                </a:solidFill>
              </a:rPr>
              <a:t>legge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regionale</a:t>
            </a:r>
            <a:r>
              <a:rPr lang="en-US" dirty="0" smtClean="0">
                <a:solidFill>
                  <a:srgbClr val="000000"/>
                </a:solidFill>
              </a:rPr>
              <a:t> (o </a:t>
            </a:r>
            <a:r>
              <a:rPr lang="en-US" dirty="0" err="1" smtClean="0">
                <a:solidFill>
                  <a:srgbClr val="000000"/>
                </a:solidFill>
              </a:rPr>
              <a:t>provinciale</a:t>
            </a:r>
            <a:r>
              <a:rPr lang="en-US" dirty="0" smtClean="0">
                <a:solidFill>
                  <a:srgbClr val="000000"/>
                </a:solidFill>
              </a:rPr>
              <a:t> per Trento e Bolzano)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3924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Scelta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dell’Ente</a:t>
            </a:r>
            <a:r>
              <a:rPr lang="en-US" sz="4000" dirty="0" smtClean="0">
                <a:solidFill>
                  <a:srgbClr val="000000"/>
                </a:solidFill>
              </a:rPr>
              <a:t> e </a:t>
            </a:r>
            <a:r>
              <a:rPr lang="en-US" sz="4000" dirty="0" err="1" smtClean="0">
                <a:solidFill>
                  <a:srgbClr val="000000"/>
                </a:solidFill>
              </a:rPr>
              <a:t>sua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attività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scelta</a:t>
            </a:r>
            <a:r>
              <a:rPr lang="en-US" dirty="0" smtClean="0">
                <a:solidFill>
                  <a:srgbClr val="000000"/>
                </a:solidFill>
              </a:rPr>
              <a:t> di un </a:t>
            </a:r>
            <a:r>
              <a:rPr lang="en-US" dirty="0" err="1" smtClean="0">
                <a:solidFill>
                  <a:srgbClr val="000000"/>
                </a:solidFill>
              </a:rPr>
              <a:t>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obbligatoria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L’Ente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può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rifiutare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l’incarico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Deve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trattarsi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senza</a:t>
            </a:r>
            <a:r>
              <a:rPr lang="en-US" dirty="0" smtClean="0">
                <a:solidFill>
                  <a:srgbClr val="000000"/>
                </a:solidFill>
              </a:rPr>
              <a:t> fine di </a:t>
            </a:r>
            <a:r>
              <a:rPr lang="en-US" dirty="0" err="1" smtClean="0">
                <a:solidFill>
                  <a:srgbClr val="000000"/>
                </a:solidFill>
              </a:rPr>
              <a:t>lucro</a:t>
            </a:r>
            <a:r>
              <a:rPr lang="en-US" dirty="0" smtClean="0">
                <a:solidFill>
                  <a:srgbClr val="000000"/>
                </a:solidFill>
              </a:rPr>
              <a:t>, con </a:t>
            </a:r>
            <a:r>
              <a:rPr lang="en-US" dirty="0" err="1" smtClean="0">
                <a:solidFill>
                  <a:srgbClr val="000000"/>
                </a:solidFill>
              </a:rPr>
              <a:t>gestione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contabile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trasparente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metodologia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corretta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verificabile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L’Ente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deve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effettuare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discriminazioni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confronti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coppia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Vanno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pagate</a:t>
            </a:r>
            <a:r>
              <a:rPr lang="en-US" dirty="0" smtClean="0">
                <a:solidFill>
                  <a:srgbClr val="000000"/>
                </a:solidFill>
              </a:rPr>
              <a:t> le </a:t>
            </a:r>
            <a:r>
              <a:rPr lang="en-US" dirty="0" err="1" smtClean="0">
                <a:solidFill>
                  <a:srgbClr val="000000"/>
                </a:solidFill>
              </a:rPr>
              <a:t>spese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oneri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compresi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onorari</a:t>
            </a:r>
            <a:r>
              <a:rPr lang="en-US" dirty="0" smtClean="0">
                <a:solidFill>
                  <a:srgbClr val="000000"/>
                </a:solidFill>
              </a:rPr>
              <a:t>, in </a:t>
            </a:r>
            <a:r>
              <a:rPr lang="en-US" dirty="0" err="1" smtClean="0">
                <a:solidFill>
                  <a:srgbClr val="000000"/>
                </a:solidFill>
              </a:rPr>
              <a:t>misura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ragionevole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1113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699090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Attività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dell’Ente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056106"/>
            <a:ext cx="7232650" cy="4835108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Informa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coppia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delle</a:t>
            </a:r>
            <a:r>
              <a:rPr lang="en-US" dirty="0" smtClean="0">
                <a:solidFill>
                  <a:srgbClr val="000000"/>
                </a:solidFill>
              </a:rPr>
              <a:t> procedure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inizierà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delle</a:t>
            </a:r>
            <a:r>
              <a:rPr lang="en-US" dirty="0" smtClean="0">
                <a:solidFill>
                  <a:srgbClr val="000000"/>
                </a:solidFill>
              </a:rPr>
              <a:t> concrete </a:t>
            </a:r>
            <a:r>
              <a:rPr lang="en-US" dirty="0" err="1" smtClean="0">
                <a:solidFill>
                  <a:srgbClr val="000000"/>
                </a:solidFill>
              </a:rPr>
              <a:t>possibilità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Trasmette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domanda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Paese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estero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sottoscritta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richiedenti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insieme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decreto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idoneità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documentazione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allegata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Sottopone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coniugi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proposta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incontro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ricevuta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dallo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estero</a:t>
            </a:r>
            <a:r>
              <a:rPr lang="en-US" dirty="0" smtClean="0">
                <a:solidFill>
                  <a:srgbClr val="000000"/>
                </a:solidFill>
              </a:rPr>
              <a:t> e li </a:t>
            </a:r>
            <a:r>
              <a:rPr lang="en-US" dirty="0" err="1" smtClean="0">
                <a:solidFill>
                  <a:srgbClr val="000000"/>
                </a:solidFill>
              </a:rPr>
              <a:t>invita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prestare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iscritto</a:t>
            </a:r>
            <a:r>
              <a:rPr lang="en-US" dirty="0" smtClean="0">
                <a:solidFill>
                  <a:srgbClr val="000000"/>
                </a:solidFill>
              </a:rPr>
              <a:t> e con </a:t>
            </a:r>
            <a:r>
              <a:rPr lang="en-US" dirty="0" err="1" smtClean="0">
                <a:solidFill>
                  <a:srgbClr val="000000"/>
                </a:solidFill>
              </a:rPr>
              <a:t>firme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autenticate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5180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000000"/>
                </a:solidFill>
              </a:rPr>
              <a:t>Disaccordo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tra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Ente</a:t>
            </a:r>
            <a:r>
              <a:rPr lang="en-US" sz="3600" dirty="0" smtClean="0">
                <a:solidFill>
                  <a:srgbClr val="000000"/>
                </a:solidFill>
              </a:rPr>
              <a:t> e </a:t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en-US" sz="3600" dirty="0" err="1" smtClean="0">
                <a:solidFill>
                  <a:srgbClr val="000000"/>
                </a:solidFill>
              </a:rPr>
              <a:t>Autorità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estera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Se </a:t>
            </a:r>
            <a:r>
              <a:rPr lang="en-US" dirty="0" err="1" smtClean="0">
                <a:solidFill>
                  <a:srgbClr val="000000"/>
                </a:solidFill>
              </a:rPr>
              <a:t>l’Ente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concorda</a:t>
            </a:r>
            <a:r>
              <a:rPr lang="en-US" dirty="0" smtClean="0">
                <a:solidFill>
                  <a:srgbClr val="000000"/>
                </a:solidFill>
              </a:rPr>
              <a:t> con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Paese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estero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presenza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requisiti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l’adozione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ne </a:t>
            </a:r>
            <a:r>
              <a:rPr lang="en-US" dirty="0" err="1" smtClean="0">
                <a:solidFill>
                  <a:srgbClr val="000000"/>
                </a:solidFill>
              </a:rPr>
              <a:t>dà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comunicaziona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CAI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interessati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adottanti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possono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sollecitare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l’intervento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sostitutivo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CAI, </a:t>
            </a:r>
            <a:r>
              <a:rPr lang="en-US" dirty="0" err="1" smtClean="0">
                <a:solidFill>
                  <a:srgbClr val="000000"/>
                </a:solidFill>
              </a:rPr>
              <a:t>proponendo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ricorso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La CAI </a:t>
            </a:r>
            <a:r>
              <a:rPr lang="en-US" dirty="0" err="1" smtClean="0">
                <a:solidFill>
                  <a:srgbClr val="000000"/>
                </a:solidFill>
              </a:rPr>
              <a:t>può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confermare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diniego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ovvero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intervenire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direttamente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procedura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ovvero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può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delegare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altro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Ente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9208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Conclusione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procedura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L’Ente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trasmette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CAI e al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La CAI </a:t>
            </a:r>
            <a:r>
              <a:rPr lang="en-US" dirty="0" err="1" smtClean="0">
                <a:solidFill>
                  <a:srgbClr val="000000"/>
                </a:solidFill>
              </a:rPr>
              <a:t>verifica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corretto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svolgimento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procedura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autorizza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l’ingresso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in Italia e la </a:t>
            </a:r>
            <a:r>
              <a:rPr lang="en-US" dirty="0" err="1" smtClean="0">
                <a:solidFill>
                  <a:srgbClr val="000000"/>
                </a:solidFill>
              </a:rPr>
              <a:t>residenza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permanente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La CAI </a:t>
            </a:r>
            <a:r>
              <a:rPr lang="en-US" dirty="0" err="1" smtClean="0">
                <a:solidFill>
                  <a:srgbClr val="000000"/>
                </a:solidFill>
              </a:rPr>
              <a:t>comunica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uffici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consolari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all’estero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rilasciare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visto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d’ingresso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9739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899616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Compiti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residui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dell’Ente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149684"/>
            <a:ext cx="7232650" cy="474152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Vigilare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modalità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trasferimento</a:t>
            </a:r>
            <a:r>
              <a:rPr lang="en-US" dirty="0" smtClean="0">
                <a:solidFill>
                  <a:srgbClr val="000000"/>
                </a:solidFill>
              </a:rPr>
              <a:t> in Italia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, in </a:t>
            </a:r>
            <a:r>
              <a:rPr lang="en-US" dirty="0" err="1" smtClean="0">
                <a:solidFill>
                  <a:srgbClr val="000000"/>
                </a:solidFill>
              </a:rPr>
              <a:t>compagnia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Certificare</a:t>
            </a:r>
            <a:r>
              <a:rPr lang="en-US" dirty="0" smtClean="0">
                <a:solidFill>
                  <a:srgbClr val="000000"/>
                </a:solidFill>
              </a:rPr>
              <a:t> la data di </a:t>
            </a:r>
            <a:r>
              <a:rPr lang="en-US" dirty="0" err="1" smtClean="0">
                <a:solidFill>
                  <a:srgbClr val="000000"/>
                </a:solidFill>
              </a:rPr>
              <a:t>inserimento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all’interno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Certificare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durata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astensioni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lavorative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datore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lavoro</a:t>
            </a:r>
            <a:r>
              <a:rPr lang="en-US" dirty="0" smtClean="0">
                <a:solidFill>
                  <a:srgbClr val="000000"/>
                </a:solidFill>
              </a:rPr>
              <a:t>, non determinate da </a:t>
            </a:r>
            <a:r>
              <a:rPr lang="en-US" dirty="0" err="1" smtClean="0">
                <a:solidFill>
                  <a:srgbClr val="000000"/>
                </a:solidFill>
              </a:rPr>
              <a:t>ragioni</a:t>
            </a:r>
            <a:r>
              <a:rPr lang="en-US" dirty="0" smtClean="0">
                <a:solidFill>
                  <a:srgbClr val="000000"/>
                </a:solidFill>
              </a:rPr>
              <a:t> di salute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Certificare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durata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permanenza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all’estero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caso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congedo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retribuito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Certificare</a:t>
            </a:r>
            <a:r>
              <a:rPr lang="en-US" dirty="0" smtClean="0">
                <a:solidFill>
                  <a:srgbClr val="000000"/>
                </a:solidFill>
              </a:rPr>
              <a:t> le </a:t>
            </a:r>
            <a:r>
              <a:rPr lang="en-US" dirty="0" err="1" smtClean="0">
                <a:solidFill>
                  <a:srgbClr val="000000"/>
                </a:solidFill>
              </a:rPr>
              <a:t>spese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sostenute</a:t>
            </a:r>
            <a:r>
              <a:rPr lang="en-US" dirty="0" smtClean="0">
                <a:solidFill>
                  <a:srgbClr val="000000"/>
                </a:solidFill>
              </a:rPr>
              <a:t> per la </a:t>
            </a:r>
            <a:r>
              <a:rPr lang="en-US" dirty="0" err="1" smtClean="0">
                <a:solidFill>
                  <a:srgbClr val="000000"/>
                </a:solidFill>
              </a:rPr>
              <a:t>pratica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Attività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sostegno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nuovo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nucleo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familiare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8478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Provvedimento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straniero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affidamento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preadottivo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produce </a:t>
            </a:r>
            <a:r>
              <a:rPr lang="en-US" dirty="0" err="1" smtClean="0">
                <a:solidFill>
                  <a:srgbClr val="000000"/>
                </a:solidFill>
              </a:rPr>
              <a:t>già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effetti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e I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, I </a:t>
            </a:r>
            <a:r>
              <a:rPr lang="en-US" dirty="0" err="1" smtClean="0">
                <a:solidFill>
                  <a:srgbClr val="000000"/>
                </a:solidFill>
              </a:rPr>
              <a:t>quali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hanno</a:t>
            </a:r>
            <a:r>
              <a:rPr lang="en-US" dirty="0" smtClean="0">
                <a:solidFill>
                  <a:srgbClr val="000000"/>
                </a:solidFill>
              </a:rPr>
              <a:t> un </a:t>
            </a:r>
            <a:r>
              <a:rPr lang="en-US" dirty="0" err="1" smtClean="0">
                <a:solidFill>
                  <a:srgbClr val="000000"/>
                </a:solidFill>
              </a:rPr>
              <a:t>interesse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legittimo</a:t>
            </a:r>
            <a:r>
              <a:rPr lang="en-US" dirty="0" smtClean="0">
                <a:solidFill>
                  <a:srgbClr val="000000"/>
                </a:solidFill>
              </a:rPr>
              <a:t> ad </a:t>
            </a:r>
            <a:r>
              <a:rPr lang="en-US" dirty="0" err="1" smtClean="0">
                <a:solidFill>
                  <a:srgbClr val="000000"/>
                </a:solidFill>
              </a:rPr>
              <a:t>ottenere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l’ingresso</a:t>
            </a:r>
            <a:r>
              <a:rPr lang="en-US" dirty="0" smtClean="0">
                <a:solidFill>
                  <a:srgbClr val="000000"/>
                </a:solidFill>
              </a:rPr>
              <a:t> in Italia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Se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provvedimento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straniero</a:t>
            </a:r>
            <a:r>
              <a:rPr lang="en-US" dirty="0" smtClean="0">
                <a:solidFill>
                  <a:srgbClr val="000000"/>
                </a:solidFill>
              </a:rPr>
              <a:t> non produce </a:t>
            </a:r>
            <a:r>
              <a:rPr lang="en-US" dirty="0" err="1" smtClean="0">
                <a:solidFill>
                  <a:srgbClr val="000000"/>
                </a:solidFill>
              </a:rPr>
              <a:t>effetti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legittimanti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ammessa</a:t>
            </a:r>
            <a:r>
              <a:rPr lang="en-US" dirty="0" smtClean="0">
                <a:solidFill>
                  <a:srgbClr val="000000"/>
                </a:solidFill>
              </a:rPr>
              <a:t> sanatoria con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naturali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3801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000000"/>
                </a:solidFill>
              </a:rPr>
              <a:t>Provvedimento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dirty="0" err="1">
                <a:solidFill>
                  <a:srgbClr val="000000"/>
                </a:solidFill>
              </a:rPr>
              <a:t>straniero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Se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provvedimento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verificato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sia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contrario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nostro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ordinamento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ordina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trascrizione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registri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civile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Se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provvedimento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straniero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affidamento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preadottivo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emette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autonomo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provvedimento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affido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preadottivo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applicando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legge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italiana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assumendo</a:t>
            </a:r>
            <a:r>
              <a:rPr lang="en-US" dirty="0" smtClean="0">
                <a:solidFill>
                  <a:srgbClr val="000000"/>
                </a:solidFill>
              </a:rPr>
              <a:t> come </a:t>
            </a:r>
            <a:r>
              <a:rPr lang="en-US" dirty="0" err="1" smtClean="0">
                <a:solidFill>
                  <a:srgbClr val="000000"/>
                </a:solidFill>
              </a:rPr>
              <a:t>presupposto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fatto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contenuto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provvedimento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straniero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8983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Revoca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affido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preadottivo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L’affidamento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preadottivo</a:t>
            </a:r>
            <a:r>
              <a:rPr lang="en-US" dirty="0" smtClean="0">
                <a:solidFill>
                  <a:srgbClr val="000000"/>
                </a:solidFill>
              </a:rPr>
              <a:t> non ha </a:t>
            </a:r>
            <a:r>
              <a:rPr lang="en-US" dirty="0" err="1" smtClean="0">
                <a:solidFill>
                  <a:srgbClr val="000000"/>
                </a:solidFill>
              </a:rPr>
              <a:t>prodotto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risultati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positivi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viene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allontanato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e ne </a:t>
            </a:r>
            <a:r>
              <a:rPr lang="en-US" dirty="0" err="1" smtClean="0">
                <a:solidFill>
                  <a:srgbClr val="000000"/>
                </a:solidFill>
              </a:rPr>
              <a:t>viene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disposta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cura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provvisoria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Viene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assicurato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nuovo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affidamento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altra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alternativa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durevole</a:t>
            </a:r>
            <a:r>
              <a:rPr lang="en-US" dirty="0" smtClean="0">
                <a:solidFill>
                  <a:srgbClr val="000000"/>
                </a:solidFill>
              </a:rPr>
              <a:t>, di concerto con la CAI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Extrema</a:t>
            </a:r>
            <a:r>
              <a:rPr lang="en-US" dirty="0" smtClean="0">
                <a:solidFill>
                  <a:srgbClr val="000000"/>
                </a:solidFill>
              </a:rPr>
              <a:t> ratio: </a:t>
            </a:r>
            <a:r>
              <a:rPr lang="en-US" dirty="0" err="1" smtClean="0">
                <a:solidFill>
                  <a:srgbClr val="000000"/>
                </a:solidFill>
              </a:rPr>
              <a:t>rimpatrio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34999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</a:rPr>
              <a:t>Status di </a:t>
            </a:r>
            <a:r>
              <a:rPr lang="en-US" sz="4000" dirty="0" err="1" smtClean="0">
                <a:solidFill>
                  <a:srgbClr val="000000"/>
                </a:solidFill>
              </a:rPr>
              <a:t>figlio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adottivo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diviene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figlio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legittimo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Assume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cognome</a:t>
            </a:r>
            <a:r>
              <a:rPr lang="en-US" dirty="0" smtClean="0">
                <a:solidFill>
                  <a:srgbClr val="000000"/>
                </a:solidFill>
              </a:rPr>
              <a:t> del padre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Cessano</a:t>
            </a:r>
            <a:r>
              <a:rPr lang="en-US" dirty="0" smtClean="0">
                <a:solidFill>
                  <a:srgbClr val="000000"/>
                </a:solidFill>
              </a:rPr>
              <a:t> I </a:t>
            </a:r>
            <a:r>
              <a:rPr lang="en-US" dirty="0" err="1" smtClean="0">
                <a:solidFill>
                  <a:srgbClr val="000000"/>
                </a:solidFill>
              </a:rPr>
              <a:t>rapporti</a:t>
            </a:r>
            <a:r>
              <a:rPr lang="en-US" dirty="0" smtClean="0">
                <a:solidFill>
                  <a:srgbClr val="000000"/>
                </a:solidFill>
              </a:rPr>
              <a:t> con la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origine</a:t>
            </a:r>
            <a:r>
              <a:rPr lang="en-US" dirty="0" smtClean="0">
                <a:solidFill>
                  <a:srgbClr val="000000"/>
                </a:solidFill>
              </a:rPr>
              <a:t>, ad </a:t>
            </a:r>
            <a:r>
              <a:rPr lang="en-US" dirty="0" err="1" smtClean="0">
                <a:solidFill>
                  <a:srgbClr val="000000"/>
                </a:solidFill>
              </a:rPr>
              <a:t>eccezione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impedimenti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matrimoniali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Diritto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conoscere</a:t>
            </a:r>
            <a:r>
              <a:rPr lang="en-US" dirty="0" smtClean="0">
                <a:solidFill>
                  <a:srgbClr val="000000"/>
                </a:solidFill>
              </a:rPr>
              <a:t> le </a:t>
            </a:r>
            <a:r>
              <a:rPr lang="en-US" dirty="0" err="1" smtClean="0">
                <a:solidFill>
                  <a:srgbClr val="000000"/>
                </a:solidFill>
              </a:rPr>
              <a:t>proprie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origini</a:t>
            </a:r>
            <a:r>
              <a:rPr lang="en-US" dirty="0" smtClean="0">
                <a:solidFill>
                  <a:srgbClr val="000000"/>
                </a:solidFill>
              </a:rPr>
              <a:t>. E’ </a:t>
            </a:r>
            <a:r>
              <a:rPr lang="en-US" dirty="0" err="1" smtClean="0">
                <a:solidFill>
                  <a:srgbClr val="000000"/>
                </a:solidFill>
              </a:rPr>
              <a:t>fatto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obbligo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Stati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conservare</a:t>
            </a:r>
            <a:r>
              <a:rPr lang="en-US" dirty="0" smtClean="0">
                <a:solidFill>
                  <a:srgbClr val="000000"/>
                </a:solidFill>
              </a:rPr>
              <a:t> con </a:t>
            </a:r>
            <a:r>
              <a:rPr lang="en-US" dirty="0" err="1" smtClean="0">
                <a:solidFill>
                  <a:srgbClr val="000000"/>
                </a:solidFill>
              </a:rPr>
              <a:t>cura</a:t>
            </a:r>
            <a:r>
              <a:rPr lang="en-US" dirty="0" smtClean="0">
                <a:solidFill>
                  <a:srgbClr val="000000"/>
                </a:solidFill>
              </a:rPr>
              <a:t> le </a:t>
            </a:r>
            <a:r>
              <a:rPr lang="en-US" dirty="0" err="1" smtClean="0">
                <a:solidFill>
                  <a:srgbClr val="000000"/>
                </a:solidFill>
              </a:rPr>
              <a:t>informazioni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Ogni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determina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misura</a:t>
            </a:r>
            <a:r>
              <a:rPr lang="en-US" dirty="0" smtClean="0">
                <a:solidFill>
                  <a:srgbClr val="000000"/>
                </a:solidFill>
              </a:rPr>
              <a:t> e la </a:t>
            </a:r>
            <a:r>
              <a:rPr lang="en-US" dirty="0" err="1" smtClean="0">
                <a:solidFill>
                  <a:srgbClr val="000000"/>
                </a:solidFill>
              </a:rPr>
              <a:t>modalità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accesso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informazioni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6847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>
                <a:solidFill>
                  <a:srgbClr val="000000"/>
                </a:solidFill>
                <a:effectLst/>
              </a:rPr>
              <a:t>CASSAZIONE</a:t>
            </a:r>
            <a:br>
              <a:rPr lang="it-IT" sz="4000" dirty="0" smtClean="0">
                <a:solidFill>
                  <a:srgbClr val="000000"/>
                </a:solidFill>
                <a:effectLst/>
              </a:rPr>
            </a:br>
            <a:r>
              <a:rPr lang="it-IT" sz="4000" dirty="0" smtClean="0">
                <a:solidFill>
                  <a:srgbClr val="000000"/>
                </a:solidFill>
                <a:effectLst/>
              </a:rPr>
              <a:t>SENTENZA NR.15011</a:t>
            </a:r>
            <a:r>
              <a:rPr lang="it-IT" sz="4000" dirty="0">
                <a:solidFill>
                  <a:srgbClr val="000000"/>
                </a:solidFill>
                <a:effectLst/>
              </a:rPr>
              <a:t>/2006</a:t>
            </a:r>
            <a:r>
              <a:rPr lang="it-IT" dirty="0">
                <a:solidFill>
                  <a:srgbClr val="000000"/>
                </a:solidFill>
                <a:effectLst/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473973"/>
            <a:ext cx="7232650" cy="3417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>
                <a:solidFill>
                  <a:srgbClr val="000000"/>
                </a:solidFill>
                <a:effectLst/>
              </a:rPr>
              <a:t>L</a:t>
            </a:r>
            <a:r>
              <a:rPr lang="it-IT" sz="3200" dirty="0" smtClean="0">
                <a:solidFill>
                  <a:srgbClr val="000000"/>
                </a:solidFill>
                <a:effectLst/>
              </a:rPr>
              <a:t>’adozione </a:t>
            </a:r>
            <a:r>
              <a:rPr lang="it-IT" sz="3200" dirty="0">
                <a:solidFill>
                  <a:srgbClr val="000000"/>
                </a:solidFill>
                <a:effectLst/>
              </a:rPr>
              <a:t>non è finalizzata ad assicurare al minore le migliori condizioni di vita possibili, ma costituisce una </a:t>
            </a:r>
            <a:r>
              <a:rPr lang="it-IT" sz="3200" dirty="0" err="1">
                <a:solidFill>
                  <a:srgbClr val="000000"/>
                </a:solidFill>
                <a:effectLst/>
              </a:rPr>
              <a:t>extrema</a:t>
            </a:r>
            <a:r>
              <a:rPr lang="it-IT" sz="3200" dirty="0">
                <a:solidFill>
                  <a:srgbClr val="000000"/>
                </a:solidFill>
                <a:effectLst/>
              </a:rPr>
              <a:t> ratio 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0863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Adozione</a:t>
            </a:r>
            <a:r>
              <a:rPr lang="en-US" sz="4000" dirty="0" smtClean="0">
                <a:solidFill>
                  <a:srgbClr val="000000"/>
                </a:solidFill>
              </a:rPr>
              <a:t> in </a:t>
            </a:r>
            <a:r>
              <a:rPr lang="en-US" sz="4000" dirty="0" err="1" smtClean="0">
                <a:solidFill>
                  <a:srgbClr val="000000"/>
                </a:solidFill>
              </a:rPr>
              <a:t>casi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particolari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Art. 44 L 184/1983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Funzione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solidaristica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consentire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inserirsi</a:t>
            </a:r>
            <a:r>
              <a:rPr lang="en-US" dirty="0" smtClean="0">
                <a:solidFill>
                  <a:srgbClr val="000000"/>
                </a:solidFill>
              </a:rPr>
              <a:t> in un </a:t>
            </a:r>
            <a:r>
              <a:rPr lang="en-US" dirty="0" err="1" smtClean="0">
                <a:solidFill>
                  <a:srgbClr val="000000"/>
                </a:solidFill>
              </a:rPr>
              <a:t>ambiente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familiare</a:t>
            </a:r>
            <a:r>
              <a:rPr lang="en-US" dirty="0" smtClean="0">
                <a:solidFill>
                  <a:srgbClr val="000000"/>
                </a:solidFill>
              </a:rPr>
              <a:t> cui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già</a:t>
            </a:r>
            <a:r>
              <a:rPr lang="en-US" dirty="0" smtClean="0">
                <a:solidFill>
                  <a:srgbClr val="000000"/>
                </a:solidFill>
              </a:rPr>
              <a:t> legato da un </a:t>
            </a:r>
            <a:r>
              <a:rPr lang="en-US" dirty="0" err="1" smtClean="0">
                <a:solidFill>
                  <a:srgbClr val="000000"/>
                </a:solidFill>
              </a:rPr>
              <a:t>rapporto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affettivo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Non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strettamente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necessario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requisito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abbandono</a:t>
            </a:r>
            <a:r>
              <a:rPr lang="en-US" dirty="0" smtClean="0">
                <a:solidFill>
                  <a:srgbClr val="000000"/>
                </a:solidFill>
              </a:rPr>
              <a:t> e non </a:t>
            </a:r>
            <a:r>
              <a:rPr lang="en-US" dirty="0" err="1" smtClean="0">
                <a:solidFill>
                  <a:srgbClr val="000000"/>
                </a:solidFill>
              </a:rPr>
              <a:t>sono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richiesti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adottanti</a:t>
            </a:r>
            <a:r>
              <a:rPr lang="en-US" dirty="0" smtClean="0">
                <a:solidFill>
                  <a:srgbClr val="000000"/>
                </a:solidFill>
              </a:rPr>
              <a:t> I </a:t>
            </a:r>
            <a:r>
              <a:rPr lang="en-US" dirty="0" err="1" smtClean="0">
                <a:solidFill>
                  <a:srgbClr val="000000"/>
                </a:solidFill>
              </a:rPr>
              <a:t>medesimi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requisiti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dell’adozione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piena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Non ha </a:t>
            </a:r>
            <a:r>
              <a:rPr lang="en-US" dirty="0" err="1" smtClean="0">
                <a:solidFill>
                  <a:srgbClr val="000000"/>
                </a:solidFill>
              </a:rPr>
              <a:t>effetti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legittimanti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0422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Art. 44 </a:t>
            </a:r>
            <a:r>
              <a:rPr lang="en-US" sz="3200" dirty="0" err="1" smtClean="0">
                <a:solidFill>
                  <a:srgbClr val="000000"/>
                </a:solidFill>
              </a:rPr>
              <a:t>lett</a:t>
            </a:r>
            <a:r>
              <a:rPr lang="en-US" sz="3200" dirty="0" smtClean="0">
                <a:solidFill>
                  <a:srgbClr val="000000"/>
                </a:solidFill>
              </a:rPr>
              <a:t> a):</a:t>
            </a:r>
            <a:r>
              <a:rPr lang="en-US" sz="3200" dirty="0" err="1" smtClean="0">
                <a:solidFill>
                  <a:srgbClr val="000000"/>
                </a:solidFill>
              </a:rPr>
              <a:t>adozione</a:t>
            </a:r>
            <a:r>
              <a:rPr lang="en-US" sz="3200" dirty="0" smtClean="0">
                <a:solidFill>
                  <a:srgbClr val="000000"/>
                </a:solidFill>
              </a:rPr>
              <a:t> di </a:t>
            </a:r>
            <a:r>
              <a:rPr lang="en-US" sz="3200" dirty="0" err="1" smtClean="0">
                <a:solidFill>
                  <a:srgbClr val="000000"/>
                </a:solidFill>
              </a:rPr>
              <a:t>minore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orfano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dei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genitori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orfano</a:t>
            </a:r>
            <a:r>
              <a:rPr lang="en-US" dirty="0" smtClean="0">
                <a:solidFill>
                  <a:srgbClr val="000000"/>
                </a:solidFill>
              </a:rPr>
              <a:t> di padre e di </a:t>
            </a:r>
            <a:r>
              <a:rPr lang="en-US" dirty="0" err="1" smtClean="0">
                <a:solidFill>
                  <a:srgbClr val="000000"/>
                </a:solidFill>
              </a:rPr>
              <a:t>madre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Possono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parenti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linea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retta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collaterale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fino</a:t>
            </a:r>
            <a:r>
              <a:rPr lang="en-US" dirty="0" smtClean="0">
                <a:solidFill>
                  <a:srgbClr val="000000"/>
                </a:solidFill>
              </a:rPr>
              <a:t> al 6 </a:t>
            </a:r>
            <a:r>
              <a:rPr lang="en-US" dirty="0" err="1" smtClean="0">
                <a:solidFill>
                  <a:srgbClr val="000000"/>
                </a:solidFill>
              </a:rPr>
              <a:t>grado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persone</a:t>
            </a:r>
            <a:r>
              <a:rPr lang="en-US" dirty="0" smtClean="0">
                <a:solidFill>
                  <a:srgbClr val="000000"/>
                </a:solidFill>
              </a:rPr>
              <a:t> legate al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da un </a:t>
            </a:r>
            <a:r>
              <a:rPr lang="en-US" dirty="0" err="1" smtClean="0">
                <a:solidFill>
                  <a:srgbClr val="000000"/>
                </a:solidFill>
              </a:rPr>
              <a:t>rapporto</a:t>
            </a:r>
            <a:r>
              <a:rPr lang="en-US" dirty="0" smtClean="0">
                <a:solidFill>
                  <a:srgbClr val="000000"/>
                </a:solidFill>
              </a:rPr>
              <a:t> stabile e </a:t>
            </a:r>
            <a:r>
              <a:rPr lang="en-US" dirty="0" err="1" smtClean="0">
                <a:solidFill>
                  <a:srgbClr val="000000"/>
                </a:solidFill>
              </a:rPr>
              <a:t>duraturo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preesistente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morte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Possono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anche</a:t>
            </a:r>
            <a:r>
              <a:rPr lang="en-US" dirty="0" smtClean="0">
                <a:solidFill>
                  <a:srgbClr val="000000"/>
                </a:solidFill>
              </a:rPr>
              <a:t> single e </a:t>
            </a:r>
            <a:r>
              <a:rPr lang="en-US" dirty="0" err="1" smtClean="0">
                <a:solidFill>
                  <a:srgbClr val="000000"/>
                </a:solidFill>
              </a:rPr>
              <a:t>conviventi</a:t>
            </a:r>
            <a:r>
              <a:rPr lang="en-US" dirty="0" smtClean="0">
                <a:solidFill>
                  <a:srgbClr val="000000"/>
                </a:solidFill>
              </a:rPr>
              <a:t> more </a:t>
            </a:r>
            <a:r>
              <a:rPr lang="en-US" dirty="0" err="1" smtClean="0">
                <a:solidFill>
                  <a:srgbClr val="000000"/>
                </a:solidFill>
              </a:rPr>
              <a:t>uxorio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Limite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minimo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età</a:t>
            </a:r>
            <a:r>
              <a:rPr lang="en-US" dirty="0" smtClean="0">
                <a:solidFill>
                  <a:srgbClr val="000000"/>
                </a:solidFill>
              </a:rPr>
              <a:t>: 18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69890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Art. 44 </a:t>
            </a:r>
            <a:r>
              <a:rPr lang="en-US" sz="3200" dirty="0" err="1" smtClean="0">
                <a:solidFill>
                  <a:srgbClr val="000000"/>
                </a:solidFill>
              </a:rPr>
              <a:t>lett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b): </a:t>
            </a:r>
            <a:r>
              <a:rPr lang="en-US" sz="3200" dirty="0" err="1" smtClean="0">
                <a:solidFill>
                  <a:srgbClr val="000000"/>
                </a:solidFill>
              </a:rPr>
              <a:t>adozione</a:t>
            </a:r>
            <a:r>
              <a:rPr lang="en-US" sz="3200" dirty="0" smtClean="0">
                <a:solidFill>
                  <a:srgbClr val="000000"/>
                </a:solidFill>
              </a:rPr>
              <a:t> da parte del </a:t>
            </a:r>
            <a:r>
              <a:rPr lang="en-US" sz="3200" dirty="0" err="1" smtClean="0">
                <a:solidFill>
                  <a:srgbClr val="000000"/>
                </a:solidFill>
              </a:rPr>
              <a:t>coniuge</a:t>
            </a:r>
            <a:r>
              <a:rPr lang="en-US" sz="3200" dirty="0" smtClean="0">
                <a:solidFill>
                  <a:srgbClr val="000000"/>
                </a:solidFill>
              </a:rPr>
              <a:t> del </a:t>
            </a:r>
            <a:r>
              <a:rPr lang="en-US" sz="3200" dirty="0" err="1" smtClean="0">
                <a:solidFill>
                  <a:srgbClr val="000000"/>
                </a:solidFill>
              </a:rPr>
              <a:t>genitore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Scopo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agevolare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l’inserimento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già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figlio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uno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due </a:t>
            </a:r>
            <a:r>
              <a:rPr lang="en-US" dirty="0" err="1" smtClean="0">
                <a:solidFill>
                  <a:srgbClr val="000000"/>
                </a:solidFill>
              </a:rPr>
              <a:t>coniugi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nell’unità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familiare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interruzione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rapporto</a:t>
            </a:r>
            <a:r>
              <a:rPr lang="en-US" dirty="0" smtClean="0">
                <a:solidFill>
                  <a:srgbClr val="000000"/>
                </a:solidFill>
              </a:rPr>
              <a:t> con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biologico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Non vi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limite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età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Non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richiesto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requisito</a:t>
            </a:r>
            <a:r>
              <a:rPr lang="en-US" dirty="0" smtClean="0">
                <a:solidFill>
                  <a:srgbClr val="000000"/>
                </a:solidFill>
              </a:rPr>
              <a:t> di 3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matrimonio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Possono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anche</a:t>
            </a:r>
            <a:r>
              <a:rPr lang="en-US" dirty="0" smtClean="0">
                <a:solidFill>
                  <a:srgbClr val="000000"/>
                </a:solidFill>
              </a:rPr>
              <a:t> single e </a:t>
            </a:r>
            <a:r>
              <a:rPr lang="en-US" dirty="0" err="1" smtClean="0">
                <a:solidFill>
                  <a:srgbClr val="000000"/>
                </a:solidFill>
              </a:rPr>
              <a:t>conviventi</a:t>
            </a:r>
            <a:r>
              <a:rPr lang="en-US" dirty="0" smtClean="0">
                <a:solidFill>
                  <a:srgbClr val="000000"/>
                </a:solidFill>
              </a:rPr>
              <a:t> more </a:t>
            </a:r>
            <a:r>
              <a:rPr lang="en-US" dirty="0" err="1" smtClean="0">
                <a:solidFill>
                  <a:srgbClr val="000000"/>
                </a:solidFill>
              </a:rPr>
              <a:t>uxorio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E’ </a:t>
            </a:r>
            <a:r>
              <a:rPr lang="en-US" dirty="0" err="1" smtClean="0">
                <a:solidFill>
                  <a:srgbClr val="000000"/>
                </a:solidFill>
              </a:rPr>
              <a:t>necessario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l’assenso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affidatario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esercente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potestà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5531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</a:rPr>
              <a:t>Art. 44 </a:t>
            </a:r>
            <a:r>
              <a:rPr lang="en-US" sz="3600" dirty="0" err="1" smtClean="0">
                <a:solidFill>
                  <a:srgbClr val="000000"/>
                </a:solidFill>
              </a:rPr>
              <a:t>lett</a:t>
            </a:r>
            <a:r>
              <a:rPr lang="en-US" sz="3600" dirty="0" smtClean="0">
                <a:solidFill>
                  <a:srgbClr val="000000"/>
                </a:solidFill>
              </a:rPr>
              <a:t> c): </a:t>
            </a:r>
            <a:r>
              <a:rPr lang="en-US" sz="3600" dirty="0" err="1" smtClean="0">
                <a:solidFill>
                  <a:srgbClr val="000000"/>
                </a:solidFill>
              </a:rPr>
              <a:t>adozione</a:t>
            </a:r>
            <a:r>
              <a:rPr lang="en-US" sz="3600" dirty="0" smtClean="0">
                <a:solidFill>
                  <a:srgbClr val="000000"/>
                </a:solidFill>
              </a:rPr>
              <a:t> di </a:t>
            </a:r>
            <a:r>
              <a:rPr lang="en-US" sz="3600" dirty="0" err="1" smtClean="0">
                <a:solidFill>
                  <a:srgbClr val="000000"/>
                </a:solidFill>
              </a:rPr>
              <a:t>minore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orfano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portatore</a:t>
            </a:r>
            <a:r>
              <a:rPr lang="en-US" sz="3600" dirty="0" smtClean="0">
                <a:solidFill>
                  <a:srgbClr val="000000"/>
                </a:solidFill>
              </a:rPr>
              <a:t> di handicap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colui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orfano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madre</a:t>
            </a:r>
            <a:r>
              <a:rPr lang="en-US" dirty="0" smtClean="0">
                <a:solidFill>
                  <a:srgbClr val="000000"/>
                </a:solidFill>
              </a:rPr>
              <a:t> e di padre, </a:t>
            </a:r>
            <a:r>
              <a:rPr lang="en-US" dirty="0" err="1" smtClean="0">
                <a:solidFill>
                  <a:srgbClr val="000000"/>
                </a:solidFill>
              </a:rPr>
              <a:t>presenta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menomazione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fisica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psichica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sensoriale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stabilizzata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progressiva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causa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difficoltà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aprrendimento</a:t>
            </a:r>
            <a:r>
              <a:rPr lang="en-US" dirty="0" smtClean="0">
                <a:solidFill>
                  <a:srgbClr val="000000"/>
                </a:solidFill>
              </a:rPr>
              <a:t>, di </a:t>
            </a:r>
            <a:r>
              <a:rPr lang="en-US" dirty="0" err="1" smtClean="0">
                <a:solidFill>
                  <a:srgbClr val="000000"/>
                </a:solidFill>
              </a:rPr>
              <a:t>relazione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integrazione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lavorativa</a:t>
            </a:r>
            <a:r>
              <a:rPr lang="en-US" dirty="0" smtClean="0">
                <a:solidFill>
                  <a:srgbClr val="000000"/>
                </a:solidFill>
              </a:rPr>
              <a:t> tale da </a:t>
            </a:r>
            <a:r>
              <a:rPr lang="en-US" dirty="0" err="1" smtClean="0">
                <a:solidFill>
                  <a:srgbClr val="000000"/>
                </a:solidFill>
              </a:rPr>
              <a:t>determinare</a:t>
            </a:r>
            <a:r>
              <a:rPr lang="en-US" dirty="0" smtClean="0">
                <a:solidFill>
                  <a:srgbClr val="000000"/>
                </a:solidFill>
              </a:rPr>
              <a:t> un </a:t>
            </a:r>
            <a:r>
              <a:rPr lang="en-US" dirty="0" err="1" smtClean="0">
                <a:solidFill>
                  <a:srgbClr val="000000"/>
                </a:solidFill>
              </a:rPr>
              <a:t>processo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svantaggio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sociale</a:t>
            </a:r>
            <a:r>
              <a:rPr lang="en-US" dirty="0" smtClean="0">
                <a:solidFill>
                  <a:srgbClr val="000000"/>
                </a:solidFill>
              </a:rPr>
              <a:t> o di </a:t>
            </a:r>
            <a:r>
              <a:rPr lang="en-US" dirty="0" err="1" smtClean="0">
                <a:solidFill>
                  <a:srgbClr val="000000"/>
                </a:solidFill>
              </a:rPr>
              <a:t>emarginazione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Particolare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funzione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solidaristica</a:t>
            </a:r>
            <a:r>
              <a:rPr lang="en-US" dirty="0" smtClean="0">
                <a:solidFill>
                  <a:srgbClr val="000000"/>
                </a:solidFill>
              </a:rPr>
              <a:t>, non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richiesto</a:t>
            </a:r>
            <a:r>
              <a:rPr lang="en-US" dirty="0" smtClean="0">
                <a:solidFill>
                  <a:srgbClr val="000000"/>
                </a:solidFill>
              </a:rPr>
              <a:t> lo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abbandono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limiti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età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Possono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anche</a:t>
            </a:r>
            <a:r>
              <a:rPr lang="en-US" dirty="0" smtClean="0">
                <a:solidFill>
                  <a:srgbClr val="000000"/>
                </a:solidFill>
              </a:rPr>
              <a:t> single e </a:t>
            </a:r>
            <a:r>
              <a:rPr lang="en-US" dirty="0" err="1" smtClean="0">
                <a:solidFill>
                  <a:srgbClr val="000000"/>
                </a:solidFill>
              </a:rPr>
              <a:t>conviventi</a:t>
            </a:r>
            <a:r>
              <a:rPr lang="en-US" dirty="0" smtClean="0">
                <a:solidFill>
                  <a:srgbClr val="000000"/>
                </a:solidFill>
              </a:rPr>
              <a:t> more </a:t>
            </a:r>
            <a:r>
              <a:rPr lang="en-US" dirty="0" err="1" smtClean="0">
                <a:solidFill>
                  <a:srgbClr val="000000"/>
                </a:solidFill>
              </a:rPr>
              <a:t>uxorio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7369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Art. 44 </a:t>
            </a:r>
            <a:r>
              <a:rPr lang="en-US" sz="3200" dirty="0" err="1" smtClean="0">
                <a:solidFill>
                  <a:srgbClr val="000000"/>
                </a:solidFill>
              </a:rPr>
              <a:t>lett</a:t>
            </a:r>
            <a:r>
              <a:rPr lang="en-US" sz="3200" dirty="0" smtClean="0">
                <a:solidFill>
                  <a:srgbClr val="000000"/>
                </a:solidFill>
              </a:rPr>
              <a:t> d). </a:t>
            </a:r>
            <a:r>
              <a:rPr lang="en-US" sz="3200" dirty="0" err="1" smtClean="0">
                <a:solidFill>
                  <a:srgbClr val="000000"/>
                </a:solidFill>
              </a:rPr>
              <a:t>Adozione</a:t>
            </a:r>
            <a:r>
              <a:rPr lang="en-US" sz="3200" dirty="0" smtClean="0">
                <a:solidFill>
                  <a:srgbClr val="000000"/>
                </a:solidFill>
              </a:rPr>
              <a:t> in </a:t>
            </a:r>
            <a:r>
              <a:rPr lang="en-US" sz="3200" dirty="0" err="1" smtClean="0">
                <a:solidFill>
                  <a:srgbClr val="000000"/>
                </a:solidFill>
              </a:rPr>
              <a:t>caso</a:t>
            </a:r>
            <a:r>
              <a:rPr lang="en-US" sz="3200" dirty="0" smtClean="0">
                <a:solidFill>
                  <a:srgbClr val="000000"/>
                </a:solidFill>
              </a:rPr>
              <a:t> di </a:t>
            </a:r>
            <a:r>
              <a:rPr lang="en-US" sz="3200" dirty="0" err="1" smtClean="0">
                <a:solidFill>
                  <a:srgbClr val="000000"/>
                </a:solidFill>
              </a:rPr>
              <a:t>impossibilità</a:t>
            </a:r>
            <a:r>
              <a:rPr lang="en-US" sz="3200" dirty="0" smtClean="0">
                <a:solidFill>
                  <a:srgbClr val="000000"/>
                </a:solidFill>
              </a:rPr>
              <a:t> di </a:t>
            </a:r>
            <a:r>
              <a:rPr lang="en-US" sz="3200" dirty="0" err="1" smtClean="0">
                <a:solidFill>
                  <a:srgbClr val="000000"/>
                </a:solidFill>
              </a:rPr>
              <a:t>affido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preadottivo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caso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trova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adottabilità</a:t>
            </a:r>
            <a:r>
              <a:rPr lang="en-US" dirty="0" smtClean="0">
                <a:solidFill>
                  <a:srgbClr val="000000"/>
                </a:solidFill>
              </a:rPr>
              <a:t> e non </a:t>
            </a:r>
            <a:r>
              <a:rPr lang="en-US" dirty="0" err="1" smtClean="0">
                <a:solidFill>
                  <a:srgbClr val="000000"/>
                </a:solidFill>
              </a:rPr>
              <a:t>riesce</a:t>
            </a:r>
            <a:r>
              <a:rPr lang="en-US" dirty="0" smtClean="0">
                <a:solidFill>
                  <a:srgbClr val="000000"/>
                </a:solidFill>
              </a:rPr>
              <a:t>, per cause diverse, ad </a:t>
            </a:r>
            <a:r>
              <a:rPr lang="en-US" dirty="0" err="1" smtClean="0">
                <a:solidFill>
                  <a:srgbClr val="000000"/>
                </a:solidFill>
              </a:rPr>
              <a:t>essere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affidato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L’impossibilità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procedere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all’adozione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dipendere</a:t>
            </a:r>
            <a:r>
              <a:rPr lang="en-US" dirty="0" smtClean="0">
                <a:solidFill>
                  <a:srgbClr val="000000"/>
                </a:solidFill>
              </a:rPr>
              <a:t> da </a:t>
            </a:r>
            <a:r>
              <a:rPr lang="en-US" dirty="0" err="1" smtClean="0">
                <a:solidFill>
                  <a:srgbClr val="000000"/>
                </a:solidFill>
              </a:rPr>
              <a:t>una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condizione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fatto</a:t>
            </a:r>
            <a:r>
              <a:rPr lang="en-US" dirty="0" smtClean="0">
                <a:solidFill>
                  <a:srgbClr val="000000"/>
                </a:solidFill>
              </a:rPr>
              <a:t> o di </a:t>
            </a:r>
            <a:r>
              <a:rPr lang="en-US" dirty="0" err="1" smtClean="0">
                <a:solidFill>
                  <a:srgbClr val="000000"/>
                </a:solidFill>
              </a:rPr>
              <a:t>diritto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Casistica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Non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reperibile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coppia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idonea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Si </a:t>
            </a:r>
            <a:r>
              <a:rPr lang="en-US" dirty="0" err="1" smtClean="0">
                <a:solidFill>
                  <a:srgbClr val="000000"/>
                </a:solidFill>
              </a:rPr>
              <a:t>tratta</a:t>
            </a:r>
            <a:r>
              <a:rPr lang="en-US" dirty="0" smtClean="0">
                <a:solidFill>
                  <a:srgbClr val="000000"/>
                </a:solidFill>
              </a:rPr>
              <a:t> di un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“</a:t>
            </a:r>
            <a:r>
              <a:rPr lang="en-US" dirty="0" err="1" smtClean="0">
                <a:solidFill>
                  <a:srgbClr val="000000"/>
                </a:solidFill>
              </a:rPr>
              <a:t>difficile</a:t>
            </a:r>
            <a:r>
              <a:rPr lang="en-US" dirty="0" smtClean="0">
                <a:solidFill>
                  <a:srgbClr val="000000"/>
                </a:solidFill>
              </a:rPr>
              <a:t>”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pregiudizievole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allontanare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in cui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già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proficuamente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inserito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titolo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affido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familiare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34361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Procedura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Istanza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competente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Indagini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parti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dell’eventuale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coniuge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dell’adottando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Mancanza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revoca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intervenuta</a:t>
            </a:r>
            <a:r>
              <a:rPr lang="en-US" dirty="0" smtClean="0">
                <a:solidFill>
                  <a:srgbClr val="000000"/>
                </a:solidFill>
              </a:rPr>
              <a:t> prima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sentenza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adozione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Divieto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adottare</a:t>
            </a:r>
            <a:r>
              <a:rPr lang="en-US" dirty="0" smtClean="0">
                <a:solidFill>
                  <a:srgbClr val="000000"/>
                </a:solidFill>
              </a:rPr>
              <a:t> per I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naturali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hanno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riconosciuto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Divieto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adottare</a:t>
            </a:r>
            <a:r>
              <a:rPr lang="en-US" dirty="0" smtClean="0">
                <a:solidFill>
                  <a:srgbClr val="000000"/>
                </a:solidFill>
              </a:rPr>
              <a:t> ad opera del </a:t>
            </a:r>
            <a:r>
              <a:rPr lang="en-US" dirty="0" err="1" smtClean="0">
                <a:solidFill>
                  <a:srgbClr val="000000"/>
                </a:solidFill>
              </a:rPr>
              <a:t>tutore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Impugnazione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sentenza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4442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Status del </a:t>
            </a:r>
            <a:r>
              <a:rPr lang="en-US" dirty="0" err="1" smtClean="0">
                <a:solidFill>
                  <a:srgbClr val="000000"/>
                </a:solidFill>
              </a:rPr>
              <a:t>figlio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Assume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cognome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dell’adottante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anteponendolo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proprio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Acquisisce</a:t>
            </a:r>
            <a:r>
              <a:rPr lang="en-US" dirty="0" smtClean="0">
                <a:solidFill>
                  <a:srgbClr val="000000"/>
                </a:solidFill>
              </a:rPr>
              <a:t> lo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figlio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adottivo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Non </a:t>
            </a:r>
            <a:r>
              <a:rPr lang="en-US" dirty="0" err="1" smtClean="0">
                <a:solidFill>
                  <a:srgbClr val="000000"/>
                </a:solidFill>
              </a:rPr>
              <a:t>nascono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legami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parentela</a:t>
            </a:r>
            <a:r>
              <a:rPr lang="en-US" dirty="0" smtClean="0">
                <a:solidFill>
                  <a:srgbClr val="000000"/>
                </a:solidFill>
              </a:rPr>
              <a:t> con la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adottivo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Riceve</a:t>
            </a:r>
            <a:r>
              <a:rPr lang="en-US" dirty="0" smtClean="0">
                <a:solidFill>
                  <a:srgbClr val="000000"/>
                </a:solidFill>
              </a:rPr>
              <a:t> I </a:t>
            </a:r>
            <a:r>
              <a:rPr lang="en-US" dirty="0" err="1" smtClean="0">
                <a:solidFill>
                  <a:srgbClr val="000000"/>
                </a:solidFill>
              </a:rPr>
              <a:t>diritti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successione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e non </a:t>
            </a:r>
            <a:r>
              <a:rPr lang="en-US" dirty="0" err="1" smtClean="0">
                <a:solidFill>
                  <a:srgbClr val="000000"/>
                </a:solidFill>
              </a:rPr>
              <a:t>anche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viceversa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Conserva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tutti</a:t>
            </a:r>
            <a:r>
              <a:rPr lang="en-US" dirty="0" smtClean="0">
                <a:solidFill>
                  <a:srgbClr val="000000"/>
                </a:solidFill>
              </a:rPr>
              <a:t> I </a:t>
            </a:r>
            <a:r>
              <a:rPr lang="en-US" dirty="0" err="1" smtClean="0">
                <a:solidFill>
                  <a:srgbClr val="000000"/>
                </a:solidFill>
              </a:rPr>
              <a:t>diritti</a:t>
            </a:r>
            <a:r>
              <a:rPr lang="en-US" dirty="0" smtClean="0">
                <a:solidFill>
                  <a:srgbClr val="000000"/>
                </a:solidFill>
              </a:rPr>
              <a:t> e I </a:t>
            </a:r>
            <a:r>
              <a:rPr lang="en-US" dirty="0" err="1" smtClean="0">
                <a:solidFill>
                  <a:srgbClr val="000000"/>
                </a:solidFill>
              </a:rPr>
              <a:t>doveri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confronti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origine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L’amministrazione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beni</a:t>
            </a:r>
            <a:r>
              <a:rPr lang="en-US" dirty="0" smtClean="0">
                <a:solidFill>
                  <a:srgbClr val="000000"/>
                </a:solidFill>
              </a:rPr>
              <a:t> compete al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equiparato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funzioni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tutore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9128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000000"/>
                </a:solidFill>
              </a:rPr>
              <a:t>Revoca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dell’adozione</a:t>
            </a:r>
            <a:r>
              <a:rPr lang="en-US" sz="3600" dirty="0" smtClean="0">
                <a:solidFill>
                  <a:srgbClr val="000000"/>
                </a:solidFill>
              </a:rPr>
              <a:t> per </a:t>
            </a:r>
            <a:r>
              <a:rPr lang="en-US" sz="3600" dirty="0" err="1" smtClean="0">
                <a:solidFill>
                  <a:srgbClr val="000000"/>
                </a:solidFill>
              </a:rPr>
              <a:t>colpa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dell’adottato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Se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ha </a:t>
            </a:r>
            <a:r>
              <a:rPr lang="en-US" dirty="0" err="1" smtClean="0">
                <a:solidFill>
                  <a:srgbClr val="000000"/>
                </a:solidFill>
              </a:rPr>
              <a:t>compiuto</a:t>
            </a:r>
            <a:r>
              <a:rPr lang="en-US" dirty="0" smtClean="0">
                <a:solidFill>
                  <a:srgbClr val="000000"/>
                </a:solidFill>
              </a:rPr>
              <a:t> 14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 ha </a:t>
            </a:r>
            <a:r>
              <a:rPr lang="en-US" dirty="0" err="1" smtClean="0">
                <a:solidFill>
                  <a:srgbClr val="000000"/>
                </a:solidFill>
              </a:rPr>
              <a:t>attentato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vita del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, del </a:t>
            </a:r>
            <a:r>
              <a:rPr lang="en-US" dirty="0" err="1" smtClean="0">
                <a:solidFill>
                  <a:srgbClr val="000000"/>
                </a:solidFill>
              </a:rPr>
              <a:t>suo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coniuge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suoi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ascendenti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discendenti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ovvero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abbia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commesso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delitto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punibile</a:t>
            </a:r>
            <a:r>
              <a:rPr lang="en-US" dirty="0" smtClean="0">
                <a:solidFill>
                  <a:srgbClr val="000000"/>
                </a:solidFill>
              </a:rPr>
              <a:t> con la </a:t>
            </a:r>
            <a:r>
              <a:rPr lang="en-US" dirty="0" err="1" smtClean="0">
                <a:solidFill>
                  <a:srgbClr val="000000"/>
                </a:solidFill>
              </a:rPr>
              <a:t>privazione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libertà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personale</a:t>
            </a:r>
            <a:r>
              <a:rPr lang="en-US" dirty="0" smtClean="0">
                <a:solidFill>
                  <a:srgbClr val="000000"/>
                </a:solidFill>
              </a:rPr>
              <a:t> per non </a:t>
            </a:r>
            <a:r>
              <a:rPr lang="en-US" dirty="0" err="1" smtClean="0">
                <a:solidFill>
                  <a:srgbClr val="000000"/>
                </a:solidFill>
              </a:rPr>
              <a:t>meno</a:t>
            </a:r>
            <a:r>
              <a:rPr lang="en-US" dirty="0" smtClean="0">
                <a:solidFill>
                  <a:srgbClr val="000000"/>
                </a:solidFill>
              </a:rPr>
              <a:t> di 3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Legittimazione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attiva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adottante</a:t>
            </a:r>
            <a:r>
              <a:rPr lang="en-US" dirty="0" smtClean="0">
                <a:solidFill>
                  <a:srgbClr val="000000"/>
                </a:solidFill>
              </a:rPr>
              <a:t> o, se </a:t>
            </a:r>
            <a:r>
              <a:rPr lang="en-US" dirty="0" err="1" smtClean="0">
                <a:solidFill>
                  <a:srgbClr val="000000"/>
                </a:solidFill>
              </a:rPr>
              <a:t>deceduto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coloro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quali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devolverebbe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l’eredità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mancanza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dell’adottato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suoi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discendenti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9022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000000"/>
                </a:solidFill>
              </a:rPr>
              <a:t>Revoca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dell’adozione</a:t>
            </a:r>
            <a:r>
              <a:rPr lang="en-US" sz="3600" dirty="0" smtClean="0">
                <a:solidFill>
                  <a:srgbClr val="000000"/>
                </a:solidFill>
              </a:rPr>
              <a:t> per </a:t>
            </a:r>
            <a:r>
              <a:rPr lang="en-US" sz="3600" dirty="0" err="1" smtClean="0">
                <a:solidFill>
                  <a:srgbClr val="000000"/>
                </a:solidFill>
              </a:rPr>
              <a:t>colpa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dell’adottante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Se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adottivo</a:t>
            </a:r>
            <a:r>
              <a:rPr lang="en-US" dirty="0" smtClean="0">
                <a:solidFill>
                  <a:srgbClr val="000000"/>
                </a:solidFill>
              </a:rPr>
              <a:t> ha </a:t>
            </a:r>
            <a:r>
              <a:rPr lang="en-US" dirty="0" err="1" smtClean="0">
                <a:solidFill>
                  <a:srgbClr val="000000"/>
                </a:solidFill>
              </a:rPr>
              <a:t>attentato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vita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o del </a:t>
            </a:r>
            <a:r>
              <a:rPr lang="en-US" dirty="0" err="1" smtClean="0">
                <a:solidFill>
                  <a:srgbClr val="000000"/>
                </a:solidFill>
              </a:rPr>
              <a:t>suo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coniuge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discendenti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ascendenti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Se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colpevole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loro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confronti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delitto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punibile</a:t>
            </a:r>
            <a:r>
              <a:rPr lang="en-US" dirty="0" smtClean="0">
                <a:solidFill>
                  <a:srgbClr val="000000"/>
                </a:solidFill>
              </a:rPr>
              <a:t> con la </a:t>
            </a:r>
            <a:r>
              <a:rPr lang="en-US" dirty="0" err="1" smtClean="0">
                <a:solidFill>
                  <a:srgbClr val="000000"/>
                </a:solidFill>
              </a:rPr>
              <a:t>pena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privazione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libertà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personale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inferirore</a:t>
            </a:r>
            <a:r>
              <a:rPr lang="en-US" dirty="0" smtClean="0">
                <a:solidFill>
                  <a:srgbClr val="000000"/>
                </a:solidFill>
              </a:rPr>
              <a:t> a 3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Per grave </a:t>
            </a:r>
            <a:r>
              <a:rPr lang="en-US" dirty="0" err="1" smtClean="0">
                <a:solidFill>
                  <a:srgbClr val="000000"/>
                </a:solidFill>
              </a:rPr>
              <a:t>violazione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doveri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e non </a:t>
            </a:r>
            <a:r>
              <a:rPr lang="en-US" dirty="0" err="1" smtClean="0">
                <a:solidFill>
                  <a:srgbClr val="000000"/>
                </a:solidFill>
              </a:rPr>
              <a:t>siano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sufficienti</a:t>
            </a:r>
            <a:r>
              <a:rPr lang="en-US" dirty="0" smtClean="0">
                <a:solidFill>
                  <a:srgbClr val="000000"/>
                </a:solidFill>
              </a:rPr>
              <a:t> I </a:t>
            </a:r>
            <a:r>
              <a:rPr lang="en-US" dirty="0" err="1" smtClean="0">
                <a:solidFill>
                  <a:srgbClr val="000000"/>
                </a:solidFill>
              </a:rPr>
              <a:t>provvedimenti</a:t>
            </a:r>
            <a:r>
              <a:rPr lang="en-US" dirty="0" smtClean="0">
                <a:solidFill>
                  <a:srgbClr val="000000"/>
                </a:solidFill>
              </a:rPr>
              <a:t> ex art. 330 </a:t>
            </a:r>
            <a:r>
              <a:rPr lang="en-US" dirty="0" err="1" smtClean="0">
                <a:solidFill>
                  <a:srgbClr val="000000"/>
                </a:solidFill>
              </a:rPr>
              <a:t>ss</a:t>
            </a:r>
            <a:r>
              <a:rPr lang="en-US" dirty="0" smtClean="0">
                <a:solidFill>
                  <a:srgbClr val="000000"/>
                </a:solidFill>
              </a:rPr>
              <a:t> c.c.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Legittimazione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attiva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l’adottato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PM </a:t>
            </a:r>
            <a:r>
              <a:rPr lang="en-US" dirty="0" err="1" smtClean="0">
                <a:solidFill>
                  <a:srgbClr val="000000"/>
                </a:solidFill>
              </a:rPr>
              <a:t>fino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compimento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maggiore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età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493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Procedimento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L’istanza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propone con </a:t>
            </a:r>
            <a:r>
              <a:rPr lang="en-US" dirty="0" err="1" smtClean="0">
                <a:solidFill>
                  <a:srgbClr val="000000"/>
                </a:solidFill>
              </a:rPr>
              <a:t>ricorso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Rito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camerale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Istruzione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causa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assunzione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informazioni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ascolto</a:t>
            </a:r>
            <a:r>
              <a:rPr lang="en-US" dirty="0" smtClean="0">
                <a:solidFill>
                  <a:srgbClr val="000000"/>
                </a:solidFill>
              </a:rPr>
              <a:t> del PM,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adottivo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adottato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Sentenza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impugnabile</a:t>
            </a:r>
            <a:r>
              <a:rPr lang="en-US" dirty="0" smtClean="0">
                <a:solidFill>
                  <a:srgbClr val="000000"/>
                </a:solidFill>
              </a:rPr>
              <a:t> con </a:t>
            </a:r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ordinari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mezzi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Effetti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perdita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cognome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cessazione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tutti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effetti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retroagiscono</a:t>
            </a:r>
            <a:r>
              <a:rPr lang="en-US" dirty="0" smtClean="0">
                <a:solidFill>
                  <a:srgbClr val="000000"/>
                </a:solidFill>
              </a:rPr>
              <a:t> se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morto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fatto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colpa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figlio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adottivo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0078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Riferimenti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normativi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della</a:t>
            </a:r>
            <a:r>
              <a:rPr lang="en-US" sz="4000" dirty="0" smtClean="0">
                <a:solidFill>
                  <a:schemeClr val="tx1"/>
                </a:solidFill>
              </a:rPr>
              <a:t> L. 149/2001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Costituzione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Italiana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</a:p>
          <a:p>
            <a:pPr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pari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dignità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eguaglianza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cittadini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diritto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pieno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sviluppo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persona </a:t>
            </a:r>
            <a:r>
              <a:rPr lang="en-US" dirty="0" err="1" smtClean="0">
                <a:solidFill>
                  <a:srgbClr val="000000"/>
                </a:solidFill>
              </a:rPr>
              <a:t>umana</a:t>
            </a:r>
            <a:r>
              <a:rPr lang="en-US" dirty="0" smtClean="0">
                <a:solidFill>
                  <a:srgbClr val="000000"/>
                </a:solidFill>
              </a:rPr>
              <a:t> (art. 3)</a:t>
            </a:r>
          </a:p>
          <a:p>
            <a:pPr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Diritto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dovere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mantenere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istruire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educare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prole</a:t>
            </a:r>
            <a:r>
              <a:rPr lang="en-US" dirty="0" smtClean="0">
                <a:solidFill>
                  <a:srgbClr val="000000"/>
                </a:solidFill>
              </a:rPr>
              <a:t> (art. 30)</a:t>
            </a:r>
          </a:p>
          <a:p>
            <a:pPr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Dovere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agevolare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formazione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l’adempimento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relativi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compiti</a:t>
            </a:r>
            <a:r>
              <a:rPr lang="en-US" dirty="0" smtClean="0">
                <a:solidFill>
                  <a:srgbClr val="000000"/>
                </a:solidFill>
              </a:rPr>
              <a:t> (art. 31)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0552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solidFill>
                  <a:srgbClr val="000000"/>
                </a:solidFill>
              </a:rPr>
              <a:t>Adozione</a:t>
            </a:r>
            <a:r>
              <a:rPr lang="en-US" sz="4400" dirty="0" smtClean="0">
                <a:solidFill>
                  <a:srgbClr val="000000"/>
                </a:solidFill>
              </a:rPr>
              <a:t> di </a:t>
            </a:r>
            <a:r>
              <a:rPr lang="en-US" sz="4400" dirty="0" err="1" smtClean="0">
                <a:solidFill>
                  <a:srgbClr val="000000"/>
                </a:solidFill>
              </a:rPr>
              <a:t>maggiorenni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Originariamente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consentita</a:t>
            </a:r>
            <a:r>
              <a:rPr lang="en-US" dirty="0" smtClean="0">
                <a:solidFill>
                  <a:srgbClr val="000000"/>
                </a:solidFill>
              </a:rPr>
              <a:t> a chi non </a:t>
            </a:r>
            <a:r>
              <a:rPr lang="en-US" dirty="0" err="1" smtClean="0">
                <a:solidFill>
                  <a:srgbClr val="000000"/>
                </a:solidFill>
              </a:rPr>
              <a:t>avesse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discendenti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legittimi</a:t>
            </a:r>
            <a:r>
              <a:rPr lang="en-US" dirty="0" smtClean="0">
                <a:solidFill>
                  <a:srgbClr val="000000"/>
                </a:solidFill>
              </a:rPr>
              <a:t>, per </a:t>
            </a:r>
            <a:r>
              <a:rPr lang="en-US" dirty="0" err="1" smtClean="0">
                <a:solidFill>
                  <a:srgbClr val="000000"/>
                </a:solidFill>
              </a:rPr>
              <a:t>consentire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trasmissione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cognome</a:t>
            </a:r>
            <a:r>
              <a:rPr lang="en-US" dirty="0" smtClean="0">
                <a:solidFill>
                  <a:srgbClr val="000000"/>
                </a:solidFill>
              </a:rPr>
              <a:t> e del </a:t>
            </a:r>
            <a:r>
              <a:rPr lang="en-US" dirty="0" err="1" smtClean="0">
                <a:solidFill>
                  <a:srgbClr val="000000"/>
                </a:solidFill>
              </a:rPr>
              <a:t>patrimonio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Successivamente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funzione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solidaristica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confronti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anziani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handicappati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maggiorenni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nel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caso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rapporto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affettivo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costituitosi</a:t>
            </a:r>
            <a:r>
              <a:rPr lang="en-US" dirty="0" smtClean="0">
                <a:solidFill>
                  <a:srgbClr val="000000"/>
                </a:solidFill>
              </a:rPr>
              <a:t> con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figlio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maggiorenne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dell’altro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coniuge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Dopo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1983 </a:t>
            </a:r>
            <a:r>
              <a:rPr lang="en-US" dirty="0" err="1" smtClean="0">
                <a:solidFill>
                  <a:srgbClr val="000000"/>
                </a:solidFill>
              </a:rPr>
              <a:t>ammessa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anche</a:t>
            </a:r>
            <a:r>
              <a:rPr lang="en-US" dirty="0" smtClean="0">
                <a:solidFill>
                  <a:srgbClr val="000000"/>
                </a:solidFill>
              </a:rPr>
              <a:t> per chi ha </a:t>
            </a:r>
            <a:r>
              <a:rPr lang="en-US" dirty="0" err="1" smtClean="0">
                <a:solidFill>
                  <a:srgbClr val="000000"/>
                </a:solidFill>
              </a:rPr>
              <a:t>già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figli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legittimi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legittimati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0634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Requisiti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L’adottante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avere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compiuto</a:t>
            </a:r>
            <a:r>
              <a:rPr lang="en-US" dirty="0" smtClean="0">
                <a:solidFill>
                  <a:srgbClr val="000000"/>
                </a:solidFill>
              </a:rPr>
              <a:t> 35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 e vi </a:t>
            </a:r>
            <a:r>
              <a:rPr lang="en-US" dirty="0" err="1" smtClean="0">
                <a:solidFill>
                  <a:srgbClr val="000000"/>
                </a:solidFill>
              </a:rPr>
              <a:t>devono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essere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almeno</a:t>
            </a:r>
            <a:r>
              <a:rPr lang="en-US" dirty="0" smtClean="0">
                <a:solidFill>
                  <a:srgbClr val="000000"/>
                </a:solidFill>
              </a:rPr>
              <a:t> 18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differenza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dirty="0" err="1" smtClean="0">
                <a:solidFill>
                  <a:srgbClr val="000000"/>
                </a:solidFill>
              </a:rPr>
              <a:t>presenza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figli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legittimi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legittimati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devono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essere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consenzienti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adottante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adottando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figli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dell’adottante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maggiorenni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capaci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dell’adottando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coniugi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legalmente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separati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adottando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adottante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8056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Divieti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Non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ammessa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l’adozione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presenza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figli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legittimi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legittimati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minorenni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endParaRPr lang="en-US" dirty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Non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ammessa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l’adozione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propri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figli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fuori</a:t>
            </a:r>
            <a:r>
              <a:rPr lang="en-US" dirty="0" smtClean="0">
                <a:solidFill>
                  <a:srgbClr val="000000"/>
                </a:solidFill>
              </a:rPr>
              <a:t> dal </a:t>
            </a:r>
            <a:r>
              <a:rPr lang="en-US" dirty="0" err="1" smtClean="0">
                <a:solidFill>
                  <a:srgbClr val="000000"/>
                </a:solidFill>
              </a:rPr>
              <a:t>matrimonio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ancorchè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riconoscibili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6249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Affidamento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familiare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Provvedimento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temporaneo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rivolge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nazionalità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straniera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italiana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trovano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situazione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instabilità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familiare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E’ un </a:t>
            </a:r>
            <a:r>
              <a:rPr lang="en-US" dirty="0" err="1" smtClean="0">
                <a:solidFill>
                  <a:srgbClr val="000000"/>
                </a:solidFill>
              </a:rPr>
              <a:t>servizio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aiuto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sostegno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creato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nell’ottica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tutela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dell’infanzia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garantisce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diritto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crescere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una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possa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soddisfare</a:t>
            </a:r>
            <a:r>
              <a:rPr lang="en-US" dirty="0" smtClean="0">
                <a:solidFill>
                  <a:srgbClr val="000000"/>
                </a:solidFill>
              </a:rPr>
              <a:t> le sue </a:t>
            </a:r>
            <a:r>
              <a:rPr lang="en-US" dirty="0" err="1" smtClean="0">
                <a:solidFill>
                  <a:srgbClr val="000000"/>
                </a:solidFill>
              </a:rPr>
              <a:t>esigenze</a:t>
            </a:r>
            <a:r>
              <a:rPr lang="en-US" dirty="0" smtClean="0">
                <a:solidFill>
                  <a:srgbClr val="000000"/>
                </a:solidFill>
              </a:rPr>
              <a:t> educative </a:t>
            </a:r>
            <a:r>
              <a:rPr lang="en-US" dirty="0" err="1" smtClean="0">
                <a:solidFill>
                  <a:srgbClr val="000000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affettive</a:t>
            </a:r>
            <a:r>
              <a:rPr lang="en-US" dirty="0" smtClean="0">
                <a:solidFill>
                  <a:srgbClr val="000000"/>
                </a:solidFill>
              </a:rPr>
              <a:t>, in </a:t>
            </a:r>
            <a:r>
              <a:rPr lang="en-US" dirty="0" err="1" smtClean="0">
                <a:solidFill>
                  <a:srgbClr val="000000"/>
                </a:solidFill>
              </a:rPr>
              <a:t>grado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rispettare</a:t>
            </a:r>
            <a:r>
              <a:rPr lang="en-US" dirty="0" smtClean="0">
                <a:solidFill>
                  <a:srgbClr val="000000"/>
                </a:solidFill>
              </a:rPr>
              <a:t> I </a:t>
            </a:r>
            <a:r>
              <a:rPr lang="en-US" dirty="0" err="1" smtClean="0">
                <a:solidFill>
                  <a:srgbClr val="000000"/>
                </a:solidFill>
              </a:rPr>
              <a:t>suoi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bisogni</a:t>
            </a:r>
            <a:r>
              <a:rPr lang="en-US" dirty="0" smtClean="0">
                <a:solidFill>
                  <a:srgbClr val="000000"/>
                </a:solidFill>
              </a:rPr>
              <a:t>, in </a:t>
            </a:r>
            <a:r>
              <a:rPr lang="en-US" dirty="0" err="1" smtClean="0">
                <a:solidFill>
                  <a:srgbClr val="000000"/>
                </a:solidFill>
              </a:rPr>
              <a:t>riferimento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carattaristiche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personali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familiari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alla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specifica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situazione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difficoltà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0829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Tipologie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Lungo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termine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fino</a:t>
            </a:r>
            <a:r>
              <a:rPr lang="en-US" dirty="0" smtClean="0">
                <a:solidFill>
                  <a:srgbClr val="000000"/>
                </a:solidFill>
              </a:rPr>
              <a:t> a 2 </a:t>
            </a:r>
            <a:r>
              <a:rPr lang="en-US" dirty="0" err="1" smtClean="0">
                <a:solidFill>
                  <a:srgbClr val="000000"/>
                </a:solidFill>
              </a:rPr>
              <a:t>anni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prorogabile</a:t>
            </a:r>
            <a:r>
              <a:rPr lang="en-US" dirty="0" smtClean="0">
                <a:solidFill>
                  <a:srgbClr val="000000"/>
                </a:solidFill>
              </a:rPr>
              <a:t>. Si </a:t>
            </a:r>
            <a:r>
              <a:rPr lang="en-US" dirty="0" err="1" smtClean="0">
                <a:solidFill>
                  <a:srgbClr val="000000"/>
                </a:solidFill>
              </a:rPr>
              <a:t>attua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caso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situazioni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familiari</a:t>
            </a:r>
            <a:r>
              <a:rPr lang="en-US" dirty="0" smtClean="0">
                <a:solidFill>
                  <a:srgbClr val="000000"/>
                </a:solidFill>
              </a:rPr>
              <a:t> molto </a:t>
            </a:r>
            <a:r>
              <a:rPr lang="en-US" dirty="0" err="1" smtClean="0">
                <a:solidFill>
                  <a:srgbClr val="000000"/>
                </a:solidFill>
              </a:rPr>
              <a:t>gravi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difficili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Medio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termine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entro</a:t>
            </a:r>
            <a:r>
              <a:rPr lang="en-US" dirty="0" smtClean="0">
                <a:solidFill>
                  <a:srgbClr val="000000"/>
                </a:solidFill>
              </a:rPr>
              <a:t> 18 </a:t>
            </a:r>
            <a:r>
              <a:rPr lang="en-US" dirty="0" err="1" smtClean="0">
                <a:solidFill>
                  <a:srgbClr val="000000"/>
                </a:solidFill>
              </a:rPr>
              <a:t>mesi</a:t>
            </a:r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Breve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termine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qualche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mese</a:t>
            </a:r>
            <a:r>
              <a:rPr lang="en-US" dirty="0" smtClean="0">
                <a:solidFill>
                  <a:srgbClr val="000000"/>
                </a:solidFill>
              </a:rPr>
              <a:t> (6/8)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Tempo </a:t>
            </a:r>
            <a:r>
              <a:rPr lang="en-US" dirty="0" err="1" smtClean="0">
                <a:solidFill>
                  <a:srgbClr val="000000"/>
                </a:solidFill>
              </a:rPr>
              <a:t>parziale:può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riguardare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alcune</a:t>
            </a:r>
            <a:r>
              <a:rPr lang="en-US" dirty="0" smtClean="0">
                <a:solidFill>
                  <a:srgbClr val="000000"/>
                </a:solidFill>
              </a:rPr>
              <a:t> ore del </a:t>
            </a:r>
            <a:r>
              <a:rPr lang="en-US" dirty="0" err="1" smtClean="0">
                <a:solidFill>
                  <a:srgbClr val="000000"/>
                </a:solidFill>
              </a:rPr>
              <a:t>giorno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settimana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brevi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periodi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vacanza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Funzione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appoggio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aiutare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difficoltà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cura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figli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senza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questi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siano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allontanati</a:t>
            </a:r>
            <a:r>
              <a:rPr lang="en-US" dirty="0" smtClean="0">
                <a:solidFill>
                  <a:srgbClr val="000000"/>
                </a:solidFill>
              </a:rPr>
              <a:t> da casa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Sine die: </a:t>
            </a:r>
            <a:r>
              <a:rPr lang="en-US" dirty="0" err="1" smtClean="0">
                <a:solidFill>
                  <a:srgbClr val="000000"/>
                </a:solidFill>
              </a:rPr>
              <a:t>sono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affidamenti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lungo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termine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concludono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quanto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realizzano</a:t>
            </a:r>
            <a:r>
              <a:rPr lang="en-US" dirty="0" smtClean="0">
                <a:solidFill>
                  <a:srgbClr val="000000"/>
                </a:solidFill>
              </a:rPr>
              <a:t> I </a:t>
            </a:r>
            <a:r>
              <a:rPr lang="en-US" dirty="0" err="1" smtClean="0">
                <a:solidFill>
                  <a:srgbClr val="000000"/>
                </a:solidFill>
              </a:rPr>
              <a:t>presupposti</a:t>
            </a:r>
            <a:r>
              <a:rPr lang="en-US" dirty="0" smtClean="0">
                <a:solidFill>
                  <a:srgbClr val="000000"/>
                </a:solidFill>
              </a:rPr>
              <a:t> per </a:t>
            </a:r>
            <a:r>
              <a:rPr lang="en-US" dirty="0" err="1" smtClean="0">
                <a:solidFill>
                  <a:srgbClr val="000000"/>
                </a:solidFill>
              </a:rPr>
              <a:t>rientrare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origine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09582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20" y="89647"/>
            <a:ext cx="8288421" cy="1143000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Emanazione</a:t>
            </a:r>
            <a:r>
              <a:rPr lang="en-US" sz="4000" dirty="0" smtClean="0">
                <a:solidFill>
                  <a:srgbClr val="000000"/>
                </a:solidFill>
              </a:rPr>
              <a:t> del </a:t>
            </a:r>
            <a:r>
              <a:rPr lang="en-US" sz="4000" dirty="0" err="1" smtClean="0">
                <a:solidFill>
                  <a:srgbClr val="000000"/>
                </a:solidFill>
              </a:rPr>
              <a:t>provvedimento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Affido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consensuale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disposto</a:t>
            </a:r>
            <a:r>
              <a:rPr lang="en-US" dirty="0" smtClean="0">
                <a:solidFill>
                  <a:srgbClr val="000000"/>
                </a:solidFill>
              </a:rPr>
              <a:t> con </a:t>
            </a:r>
            <a:r>
              <a:rPr lang="en-US" dirty="0" err="1" smtClean="0">
                <a:solidFill>
                  <a:srgbClr val="000000"/>
                </a:solidFill>
              </a:rPr>
              <a:t>atto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amministrativo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Servizi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Sociali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Enti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titolari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delegati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previo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sottoporsi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progetto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recupero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predisposto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viene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esecutivo</a:t>
            </a:r>
            <a:r>
              <a:rPr lang="en-US" dirty="0" smtClean="0">
                <a:solidFill>
                  <a:srgbClr val="000000"/>
                </a:solidFill>
              </a:rPr>
              <a:t> dal </a:t>
            </a:r>
            <a:r>
              <a:rPr lang="en-US" dirty="0" err="1" smtClean="0">
                <a:solidFill>
                  <a:srgbClr val="000000"/>
                </a:solidFill>
              </a:rPr>
              <a:t>Giudice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tutelare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Affido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giudiziale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viene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adottato</a:t>
            </a:r>
            <a:r>
              <a:rPr lang="en-US" dirty="0" smtClean="0">
                <a:solidFill>
                  <a:srgbClr val="000000"/>
                </a:solidFill>
              </a:rPr>
              <a:t> dal </a:t>
            </a:r>
            <a:r>
              <a:rPr lang="en-US" dirty="0" err="1" smtClean="0">
                <a:solidFill>
                  <a:srgbClr val="000000"/>
                </a:solidFill>
              </a:rPr>
              <a:t>Tribunale</a:t>
            </a:r>
            <a:r>
              <a:rPr lang="en-US" dirty="0" smtClean="0">
                <a:solidFill>
                  <a:srgbClr val="000000"/>
                </a:solidFill>
              </a:rPr>
              <a:t> per I </a:t>
            </a:r>
            <a:r>
              <a:rPr lang="en-US" dirty="0" err="1" smtClean="0">
                <a:solidFill>
                  <a:srgbClr val="000000"/>
                </a:solidFill>
              </a:rPr>
              <a:t>minori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qualora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sia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prestato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consenso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4856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Compiti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degli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affidatari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affidataria</a:t>
            </a:r>
            <a:r>
              <a:rPr lang="en-US" dirty="0" smtClean="0">
                <a:solidFill>
                  <a:srgbClr val="000000"/>
                </a:solidFill>
              </a:rPr>
              <a:t> ha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compito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istruire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educare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mantenre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, di </a:t>
            </a:r>
            <a:r>
              <a:rPr lang="en-US" dirty="0" err="1" smtClean="0">
                <a:solidFill>
                  <a:srgbClr val="000000"/>
                </a:solidFill>
              </a:rPr>
              <a:t>assicurargli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relazioni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affettive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</a:rPr>
              <a:t>La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affidataria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può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considerarsi</a:t>
            </a:r>
            <a:r>
              <a:rPr lang="en-US" dirty="0" smtClean="0">
                <a:solidFill>
                  <a:srgbClr val="000000"/>
                </a:solidFill>
              </a:rPr>
              <a:t>  come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diretti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L’affidamento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è</a:t>
            </a:r>
            <a:r>
              <a:rPr lang="en-US" dirty="0" smtClean="0">
                <a:solidFill>
                  <a:srgbClr val="000000"/>
                </a:solidFill>
              </a:rPr>
              <a:t> un </a:t>
            </a:r>
            <a:r>
              <a:rPr lang="en-US" dirty="0" err="1" smtClean="0">
                <a:solidFill>
                  <a:srgbClr val="000000"/>
                </a:solidFill>
              </a:rPr>
              <a:t>aiuto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parallelo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supplisce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funzioni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genitoriali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famiglia</a:t>
            </a:r>
            <a:r>
              <a:rPr lang="en-US" dirty="0" smtClean="0">
                <a:solidFill>
                  <a:srgbClr val="000000"/>
                </a:solidFill>
              </a:rPr>
              <a:t> di </a:t>
            </a:r>
            <a:r>
              <a:rPr lang="en-US" dirty="0" err="1" smtClean="0">
                <a:solidFill>
                  <a:srgbClr val="000000"/>
                </a:solidFill>
              </a:rPr>
              <a:t>origine</a:t>
            </a:r>
            <a:r>
              <a:rPr lang="en-US" dirty="0" smtClean="0">
                <a:solidFill>
                  <a:srgbClr val="000000"/>
                </a:solidFill>
              </a:rPr>
              <a:t> “</a:t>
            </a:r>
            <a:r>
              <a:rPr lang="en-US" dirty="0" err="1" smtClean="0">
                <a:solidFill>
                  <a:srgbClr val="000000"/>
                </a:solidFill>
              </a:rPr>
              <a:t>disfunzionale</a:t>
            </a:r>
            <a:r>
              <a:rPr lang="en-US" dirty="0" smtClean="0">
                <a:solidFill>
                  <a:srgbClr val="000000"/>
                </a:solidFill>
              </a:rPr>
              <a:t>” per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tempo </a:t>
            </a:r>
            <a:r>
              <a:rPr lang="en-US" dirty="0" err="1" smtClean="0">
                <a:solidFill>
                  <a:srgbClr val="000000"/>
                </a:solidFill>
              </a:rPr>
              <a:t>necessario</a:t>
            </a:r>
            <a:r>
              <a:rPr lang="en-US" dirty="0" smtClean="0">
                <a:solidFill>
                  <a:srgbClr val="000000"/>
                </a:solidFill>
              </a:rPr>
              <a:t> al </a:t>
            </a:r>
            <a:r>
              <a:rPr lang="en-US" dirty="0" err="1" smtClean="0">
                <a:solidFill>
                  <a:srgbClr val="000000"/>
                </a:solidFill>
              </a:rPr>
              <a:t>superamento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problematiche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6018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prstClr val="black"/>
                </a:solidFill>
              </a:rPr>
              <a:t>Riferimenti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dirty="0" err="1">
                <a:solidFill>
                  <a:prstClr val="black"/>
                </a:solidFill>
              </a:rPr>
              <a:t>normativi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dirty="0" err="1">
                <a:solidFill>
                  <a:prstClr val="black"/>
                </a:solidFill>
              </a:rPr>
              <a:t>della</a:t>
            </a:r>
            <a:r>
              <a:rPr lang="en-US" sz="4000" dirty="0">
                <a:solidFill>
                  <a:prstClr val="black"/>
                </a:solidFill>
              </a:rPr>
              <a:t> L. 149/2001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Convezione</a:t>
            </a:r>
            <a:r>
              <a:rPr lang="en-US" dirty="0" smtClean="0">
                <a:solidFill>
                  <a:srgbClr val="000000"/>
                </a:solidFill>
              </a:rPr>
              <a:t> sui </a:t>
            </a:r>
            <a:r>
              <a:rPr lang="en-US" dirty="0" err="1" smtClean="0">
                <a:solidFill>
                  <a:srgbClr val="000000"/>
                </a:solidFill>
              </a:rPr>
              <a:t>diritti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fanciullo</a:t>
            </a:r>
            <a:r>
              <a:rPr lang="en-US" dirty="0" smtClean="0">
                <a:solidFill>
                  <a:srgbClr val="000000"/>
                </a:solidFill>
              </a:rPr>
              <a:t> (New York, 20 </a:t>
            </a:r>
            <a:r>
              <a:rPr lang="en-US" dirty="0" err="1" smtClean="0">
                <a:solidFill>
                  <a:srgbClr val="000000"/>
                </a:solidFill>
              </a:rPr>
              <a:t>nov.</a:t>
            </a:r>
            <a:r>
              <a:rPr lang="en-US" dirty="0" smtClean="0">
                <a:solidFill>
                  <a:srgbClr val="000000"/>
                </a:solidFill>
              </a:rPr>
              <a:t> 1989), </a:t>
            </a:r>
            <a:r>
              <a:rPr lang="en-US" dirty="0" err="1" smtClean="0">
                <a:solidFill>
                  <a:srgbClr val="000000"/>
                </a:solidFill>
              </a:rPr>
              <a:t>ratificata</a:t>
            </a:r>
            <a:r>
              <a:rPr lang="en-US" dirty="0" smtClean="0">
                <a:solidFill>
                  <a:srgbClr val="000000"/>
                </a:solidFill>
              </a:rPr>
              <a:t> con L. 176/1991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Gli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devono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vigilare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affinchè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fanciullo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sia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separato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suoi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genitori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contro</a:t>
            </a:r>
            <a:r>
              <a:rPr lang="en-US" dirty="0" smtClean="0">
                <a:solidFill>
                  <a:srgbClr val="000000"/>
                </a:solidFill>
              </a:rPr>
              <a:t> la </a:t>
            </a:r>
            <a:r>
              <a:rPr lang="en-US" dirty="0" err="1" smtClean="0">
                <a:solidFill>
                  <a:srgbClr val="000000"/>
                </a:solidFill>
              </a:rPr>
              <a:t>sua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volontà</a:t>
            </a:r>
            <a:r>
              <a:rPr lang="en-US" dirty="0" smtClean="0">
                <a:solidFill>
                  <a:srgbClr val="000000"/>
                </a:solidFill>
              </a:rPr>
              <a:t>, a </a:t>
            </a:r>
            <a:r>
              <a:rPr lang="en-US" dirty="0" err="1" smtClean="0">
                <a:solidFill>
                  <a:srgbClr val="000000"/>
                </a:solidFill>
              </a:rPr>
              <a:t>meno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ciò</a:t>
            </a:r>
            <a:r>
              <a:rPr lang="en-US" dirty="0" smtClean="0">
                <a:solidFill>
                  <a:srgbClr val="000000"/>
                </a:solidFill>
              </a:rPr>
              <a:t> non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renda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necessario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preminente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interesse</a:t>
            </a:r>
            <a:r>
              <a:rPr lang="en-US" dirty="0" smtClean="0">
                <a:solidFill>
                  <a:srgbClr val="000000"/>
                </a:solidFill>
              </a:rPr>
              <a:t> del </a:t>
            </a:r>
            <a:r>
              <a:rPr lang="en-US" dirty="0" err="1" smtClean="0">
                <a:solidFill>
                  <a:srgbClr val="000000"/>
                </a:solidFill>
              </a:rPr>
              <a:t>minore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12396" y="2685650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06516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367</TotalTime>
  <Words>4836</Words>
  <Application>Microsoft Macintosh PowerPoint</Application>
  <PresentationFormat>On-screen Show (4:3)</PresentationFormat>
  <Paragraphs>393</Paragraphs>
  <Slides>86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7" baseType="lpstr">
      <vt:lpstr>Summer</vt:lpstr>
      <vt:lpstr>Adozione e affidamento familiare</vt:lpstr>
      <vt:lpstr>Adozioni disciplinate</vt:lpstr>
      <vt:lpstr>Adozione piena   </vt:lpstr>
      <vt:lpstr>Normativa</vt:lpstr>
      <vt:lpstr>RIFORMA:  LEGGE 4 MAGGIO 1983 NR. 184 </vt:lpstr>
      <vt:lpstr>MODIFICHE:  LEGGE 28 MARZO 2001 NR. 149 </vt:lpstr>
      <vt:lpstr>CASSAZIONE SENTENZA NR.15011/2006 </vt:lpstr>
      <vt:lpstr>Riferimenti normativi della L. 149/2001</vt:lpstr>
      <vt:lpstr>Riferimenti normativi della L. 149/2001</vt:lpstr>
      <vt:lpstr>Riferimenti normativi della L. 149/2001</vt:lpstr>
      <vt:lpstr>Definizione di famiglia</vt:lpstr>
      <vt:lpstr>Requisiti per adottare</vt:lpstr>
      <vt:lpstr>Requisiti per adottare</vt:lpstr>
      <vt:lpstr>Requisiti per adottare</vt:lpstr>
      <vt:lpstr>Requisiti per adottare</vt:lpstr>
      <vt:lpstr>Requisiti per essere adottati</vt:lpstr>
      <vt:lpstr>Accertamento dei limiti di età</vt:lpstr>
      <vt:lpstr>Valutazione della condotta genitoriale</vt:lpstr>
      <vt:lpstr>Valutazione della condotta genitoriale</vt:lpstr>
      <vt:lpstr>Valutazione della condotta genitoriale</vt:lpstr>
      <vt:lpstr>Procedimento</vt:lpstr>
      <vt:lpstr>Segnalazione dello stato di abbandono</vt:lpstr>
      <vt:lpstr>Apertura del procedimento</vt:lpstr>
      <vt:lpstr>Vecchio rito ex L. 184/1983</vt:lpstr>
      <vt:lpstr>Vecchio rito ex L. 184/1983</vt:lpstr>
      <vt:lpstr>Nuovo rito ex L. 149/2001</vt:lpstr>
      <vt:lpstr>Nuovo rito ex L. 149/2001</vt:lpstr>
      <vt:lpstr>Nuovo rito ex L. 149/2001</vt:lpstr>
      <vt:lpstr>Provvedimenti provvisori ed urgenti</vt:lpstr>
      <vt:lpstr>Provvedimenti provvisori ed urgenti</vt:lpstr>
      <vt:lpstr>Diritti del minore nel procedimento di adottabilità</vt:lpstr>
      <vt:lpstr>Capacità di discernimento</vt:lpstr>
      <vt:lpstr>Minore orfano  </vt:lpstr>
      <vt:lpstr>Riconoscimento tardivo</vt:lpstr>
      <vt:lpstr>Obbligo di ascolto</vt:lpstr>
      <vt:lpstr>Conclusione del procedimento</vt:lpstr>
      <vt:lpstr>Effetti del provvedimento</vt:lpstr>
      <vt:lpstr>Impugnazioni</vt:lpstr>
      <vt:lpstr>Cessazione stato di adottabilità</vt:lpstr>
      <vt:lpstr>Revoca stato di adottabilità</vt:lpstr>
      <vt:lpstr>Contenuto della domanda di adozione</vt:lpstr>
      <vt:lpstr>Competenza </vt:lpstr>
      <vt:lpstr>Valutazione della domanda</vt:lpstr>
      <vt:lpstr>Affidamento preadottivo</vt:lpstr>
      <vt:lpstr>Decreto di affido preadottivo</vt:lpstr>
      <vt:lpstr>Effetti del decreto di affido</vt:lpstr>
      <vt:lpstr>Revoca affido preadottivo</vt:lpstr>
      <vt:lpstr>Decisione sulla revoca</vt:lpstr>
      <vt:lpstr>Dichiarazione di adozione</vt:lpstr>
      <vt:lpstr>Effetti dell’adozione</vt:lpstr>
      <vt:lpstr>Riservatezza e diritto di conoscere le proprie origini</vt:lpstr>
      <vt:lpstr>Riservatezza e diritto di conoscere le proprie origini</vt:lpstr>
      <vt:lpstr>Documenti secretati</vt:lpstr>
      <vt:lpstr>Adozione internazionale</vt:lpstr>
      <vt:lpstr>Condizioni per l’adozione</vt:lpstr>
      <vt:lpstr>Fase 1: accertamento idoneità coniugi</vt:lpstr>
      <vt:lpstr>Requisiti della coppia</vt:lpstr>
      <vt:lpstr>Obbligo di fornire informazioni alla coppia</vt:lpstr>
      <vt:lpstr>Decreto di idoneità</vt:lpstr>
      <vt:lpstr>Fase 2: svolgimento delle pratiche all’estero</vt:lpstr>
      <vt:lpstr>Scelta dell’Ente e sua attività</vt:lpstr>
      <vt:lpstr>Attività dell’Ente</vt:lpstr>
      <vt:lpstr>Disaccordo tra Ente e  Autorità estera</vt:lpstr>
      <vt:lpstr>Conclusione procedura</vt:lpstr>
      <vt:lpstr>Compiti residui dell’Ente</vt:lpstr>
      <vt:lpstr>Provvedimento straniero</vt:lpstr>
      <vt:lpstr>Provvedimento straniero</vt:lpstr>
      <vt:lpstr>Revoca affido preadottivo</vt:lpstr>
      <vt:lpstr>Status di figlio adottivo</vt:lpstr>
      <vt:lpstr>Adozione in casi particolari</vt:lpstr>
      <vt:lpstr>Art. 44 lett a):adozione di minore orfano dei genitori</vt:lpstr>
      <vt:lpstr>Art. 44 lett b): adozione da parte del coniuge del genitore</vt:lpstr>
      <vt:lpstr>Art. 44 lett c): adozione di minore orfano portatore di handicap</vt:lpstr>
      <vt:lpstr>Art. 44 lett d). Adozione in caso di impossibilità di affido preadottivo</vt:lpstr>
      <vt:lpstr>Procedura </vt:lpstr>
      <vt:lpstr>Status del figlio</vt:lpstr>
      <vt:lpstr>Revoca dell’adozione per colpa dell’adottato</vt:lpstr>
      <vt:lpstr>Revoca dell’adozione per colpa dell’adottante</vt:lpstr>
      <vt:lpstr>Procedimento </vt:lpstr>
      <vt:lpstr>Adozione di maggiorenni</vt:lpstr>
      <vt:lpstr>Requisiti </vt:lpstr>
      <vt:lpstr>Divieti </vt:lpstr>
      <vt:lpstr>Affidamento familiare</vt:lpstr>
      <vt:lpstr>Tipologie </vt:lpstr>
      <vt:lpstr>Emanazione del provvedimento</vt:lpstr>
      <vt:lpstr>Compiti degli affidatari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Adozione e affidamento familiare</dc:title>
  <dc:creator>Valentina Vermiglio</dc:creator>
  <cp:lastModifiedBy>Valentina Vermiglio</cp:lastModifiedBy>
  <cp:revision>63</cp:revision>
  <dcterms:created xsi:type="dcterms:W3CDTF">2012-02-08T14:45:58Z</dcterms:created>
  <dcterms:modified xsi:type="dcterms:W3CDTF">2012-02-13T10:21:42Z</dcterms:modified>
</cp:coreProperties>
</file>