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77" r:id="rId5"/>
    <p:sldId id="278" r:id="rId6"/>
    <p:sldId id="292" r:id="rId7"/>
    <p:sldId id="258" r:id="rId8"/>
    <p:sldId id="279" r:id="rId9"/>
    <p:sldId id="259" r:id="rId10"/>
    <p:sldId id="260" r:id="rId11"/>
    <p:sldId id="261" r:id="rId12"/>
    <p:sldId id="262" r:id="rId13"/>
    <p:sldId id="293" r:id="rId14"/>
    <p:sldId id="294" r:id="rId15"/>
    <p:sldId id="295" r:id="rId16"/>
    <p:sldId id="263" r:id="rId17"/>
    <p:sldId id="265" r:id="rId18"/>
    <p:sldId id="264" r:id="rId19"/>
    <p:sldId id="280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84" r:id="rId28"/>
    <p:sldId id="282" r:id="rId29"/>
    <p:sldId id="283" r:id="rId30"/>
    <p:sldId id="273" r:id="rId31"/>
    <p:sldId id="285" r:id="rId32"/>
    <p:sldId id="274" r:id="rId33"/>
    <p:sldId id="275" r:id="rId34"/>
    <p:sldId id="281" r:id="rId35"/>
    <p:sldId id="286" r:id="rId36"/>
    <p:sldId id="287" r:id="rId37"/>
    <p:sldId id="288" r:id="rId38"/>
    <p:sldId id="289" r:id="rId39"/>
    <p:sldId id="290" r:id="rId40"/>
    <p:sldId id="291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05/03/12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05/03/12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05/03/12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05/03/12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05/03/12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05/03/12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05/03/12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05/03/12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05/03/12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05/03/12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05/03/12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05/03/12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05/03/12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05/03/12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05/03/12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ORDINI DI PROTEZIONE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CONTRO GLI ABUSI FAMILIARI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2160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LA CONVIVENZA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LA VITTIMA ED IL SOGGETTO CUI VIENE ADDEBITATO IL COMPORTAMENTO VIOLENTO DEVONO VIVERE ALL’INTERNO DELLA MEDESIMA CASA.</a:t>
            </a:r>
          </a:p>
          <a:p>
            <a:pPr algn="just"/>
            <a:r>
              <a:rPr lang="en-US" dirty="0" smtClean="0"/>
              <a:t>LA FUNZIONE DEGLI ORDINI DI PROTEZIONE, INFATTI, E’ SIA QUELLA DI INTERROMPERE SITUAZIONI DI CONVIVENZA TURBATA, SIA QUELLA DI IMPEDIRE IL PROTRARSI DI COMPORTAMENTI VIOLENTI IN AMBITO DOMESTICO.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317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LA CONVIVENZA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SUSSISTE IL REQUISITO DELLA CONVIVENZA ANCHE QUANDO VI SIA STATO L’ALLONTANAMENTO, PROVOCATO DAL TIMORE DI SUBIRE VIOLENZA FISICA DEL CONGIUNTO, MANTENENDO NELL’ABITAZIONE FAMILIARE IL CENTRO DEGLI INTERESSI MATERIALI ED AFFETTIVI</a:t>
            </a:r>
          </a:p>
          <a:p>
            <a:pPr algn="just"/>
            <a:r>
              <a:rPr lang="en-US" dirty="0" smtClean="0"/>
              <a:t>PARTE DELLA GIURISPRUDENZA AMMETTE LA PROPOSIZIONE DELLA DOMANDA DI MISURE DI PROTEZIONE ANCHE A SEGUITO DELLA CESSAZIONE DELLA CONVIVENZA.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370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LA CONDOTTA GRAVEMENTE PREGIUDIZIEVOLE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ESISTENZA DI UN PREGIUDIZIO GRAVE ALL’INTEGRITA’ FISICA, MORALE O ALLA LIBERTA’ PERSONALE PATITO DAL FAMILIARE CONVIVENTE, IMPUTABILE IN TERMINI CAUSALI ALLA CONDOTTA DELL’ALTRO.</a:t>
            </a:r>
          </a:p>
          <a:p>
            <a:pPr algn="just"/>
            <a:r>
              <a:rPr lang="en-US" dirty="0" smtClean="0"/>
              <a:t>LA CONDOTTA PREGIUDIZIEVOLE, DI REGOLA, E’ CARATTERIZZATA DAL VERIFICARSI DI AZIONI REITERATE RAVVICINATE NEL TEMPO, CONSAPEVOLMENTE DIRETTE A LEDERE I BENI TUTELATI, E NON DA SINGOLI EPISODI COMPIUTI A DISTANZA DI TEMPO CONSIDEREVOLE TRA LORO.</a:t>
            </a:r>
          </a:p>
        </p:txBody>
      </p:sp>
    </p:spTree>
    <p:extLst>
      <p:ext uri="{BB962C8B-B14F-4D97-AF65-F5344CB8AC3E}">
        <p14:creationId xmlns:p14="http://schemas.microsoft.com/office/powerpoint/2010/main" val="3807493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white"/>
                </a:solidFill>
              </a:rPr>
              <a:t>LA CONDOTTA GRAVEMENTE PREGIUDIZIEVOLE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6826"/>
            <a:ext cx="7770813" cy="4633921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VIOLENZA FISICA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LESIONI PERSONALI</a:t>
            </a:r>
          </a:p>
          <a:p>
            <a:pPr>
              <a:buFontTx/>
              <a:buChar char="-"/>
            </a:pPr>
            <a:r>
              <a:rPr lang="en-US" dirty="0" smtClean="0"/>
              <a:t>PERCOSSE</a:t>
            </a:r>
          </a:p>
          <a:p>
            <a:pPr>
              <a:buFontTx/>
              <a:buChar char="-"/>
            </a:pPr>
            <a:r>
              <a:rPr lang="en-US" dirty="0" smtClean="0"/>
              <a:t>MALTRATTAMENTI IN FAMIGLIA</a:t>
            </a:r>
          </a:p>
          <a:p>
            <a:pPr>
              <a:buFontTx/>
              <a:buChar char="-"/>
            </a:pPr>
            <a:r>
              <a:rPr lang="en-US" dirty="0" smtClean="0"/>
              <a:t>TENTATO OMICIDIO</a:t>
            </a:r>
          </a:p>
          <a:p>
            <a:pPr>
              <a:buFontTx/>
              <a:buChar char="-"/>
            </a:pPr>
            <a:r>
              <a:rPr lang="en-US" dirty="0" smtClean="0"/>
              <a:t>OMICIDIO</a:t>
            </a:r>
          </a:p>
          <a:p>
            <a:pPr>
              <a:buFontTx/>
              <a:buChar char="-"/>
            </a:pPr>
            <a:r>
              <a:rPr lang="en-US" dirty="0" smtClean="0"/>
              <a:t>ABUSO DEI MEZZI DI CORREZIONE O DISCIPLINA</a:t>
            </a:r>
          </a:p>
          <a:p>
            <a:pPr>
              <a:buFontTx/>
              <a:buChar char="-"/>
            </a:pPr>
            <a:r>
              <a:rPr lang="en-US" dirty="0" smtClean="0"/>
              <a:t>INCESTO</a:t>
            </a:r>
          </a:p>
          <a:p>
            <a:pPr>
              <a:buFontTx/>
              <a:buChar char="-"/>
            </a:pPr>
            <a:r>
              <a:rPr lang="en-US" dirty="0" smtClean="0"/>
              <a:t>VIOLENZA SESSUALE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358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white"/>
                </a:solidFill>
              </a:rPr>
              <a:t>LA CONDOTTA GRAVEMENTE PREGIUDIZIEVOLE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VIOLENZA PSICOLOGICA</a:t>
            </a:r>
          </a:p>
          <a:p>
            <a:pPr>
              <a:buFontTx/>
              <a:buChar char="-"/>
            </a:pPr>
            <a:r>
              <a:rPr lang="en-US" dirty="0" smtClean="0"/>
              <a:t>INGIURIA</a:t>
            </a:r>
          </a:p>
          <a:p>
            <a:pPr>
              <a:buFontTx/>
              <a:buChar char="-"/>
            </a:pPr>
            <a:r>
              <a:rPr lang="en-US" dirty="0" smtClean="0"/>
              <a:t>VIOLENZA PRIVATA</a:t>
            </a:r>
          </a:p>
          <a:p>
            <a:pPr>
              <a:buFontTx/>
              <a:buChar char="-"/>
            </a:pPr>
            <a:r>
              <a:rPr lang="en-US" dirty="0" smtClean="0"/>
              <a:t>MINACCIA</a:t>
            </a:r>
          </a:p>
          <a:p>
            <a:pPr>
              <a:buFontTx/>
              <a:buChar char="-"/>
            </a:pPr>
            <a:r>
              <a:rPr lang="en-US" dirty="0" smtClean="0"/>
              <a:t>MALTRATTAMENTI IN FAMIGLIA</a:t>
            </a:r>
          </a:p>
          <a:p>
            <a:pPr>
              <a:buFontTx/>
              <a:buChar char="-"/>
            </a:pPr>
            <a:r>
              <a:rPr lang="en-US" dirty="0" smtClean="0"/>
              <a:t>ISTIGAZIONE O AIUTO AL SUICIDIO</a:t>
            </a:r>
          </a:p>
          <a:p>
            <a:pPr>
              <a:buFontTx/>
              <a:buChar char="-"/>
            </a:pPr>
            <a:r>
              <a:rPr lang="en-US" dirty="0" smtClean="0"/>
              <a:t>SEQUESTRO DI PERSONA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048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white"/>
                </a:solidFill>
              </a:rPr>
              <a:t>LA CONDOTTA GRAVEMENTE PREGIUDIZIEVOLE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VIOLENZA ECONOMICA</a:t>
            </a:r>
          </a:p>
          <a:p>
            <a:pPr>
              <a:buFontTx/>
              <a:buChar char="-"/>
            </a:pPr>
            <a:r>
              <a:rPr lang="en-US" dirty="0" smtClean="0"/>
              <a:t>VIOLAZIONE DEGLI OBBLIGHI DI ASSISTENZA FAMILIARE</a:t>
            </a:r>
          </a:p>
          <a:p>
            <a:pPr>
              <a:buFontTx/>
              <a:buChar char="-"/>
            </a:pPr>
            <a:r>
              <a:rPr lang="en-US" dirty="0" smtClean="0"/>
              <a:t>MALTRATTAMENTI IN FAMIGLIA</a:t>
            </a:r>
          </a:p>
          <a:p>
            <a:pPr>
              <a:buFontTx/>
              <a:buChar char="-"/>
            </a:pPr>
            <a:r>
              <a:rPr lang="en-US" dirty="0" smtClean="0"/>
              <a:t>VIOLENZA PRIVATA</a:t>
            </a:r>
          </a:p>
          <a:p>
            <a:pPr algn="just">
              <a:buFontTx/>
              <a:buChar char="-"/>
            </a:pPr>
            <a:r>
              <a:rPr lang="en-US" dirty="0" smtClean="0"/>
              <a:t>ATTEGGIAMENTI VOLTI AD IMPEDIRE CHE IL FAMILIARE SIA O POSSA DIVENTARE ECONOMICAMENTE INDIPENDENTE, COSI’ DA ESERCITARE SULLO STESSO UN CONTROLLO INDIRETTO MA ESTREMAMENTE INCISIVO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03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white"/>
                </a:solidFill>
              </a:rPr>
              <a:t>LA CONDOTTA GRAVEMENTE PREGIUDIZIEVOLE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0894"/>
            <a:ext cx="7770813" cy="483899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 TRATTA </a:t>
            </a:r>
            <a:r>
              <a:rPr lang="en-US" dirty="0" smtClean="0"/>
              <a:t>DI: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FATTI </a:t>
            </a:r>
            <a:r>
              <a:rPr lang="en-US" dirty="0"/>
              <a:t>VIOLENTI DAI QUALI SIANO DERIVATE LESIONI NON INSIGNIFICANTI ALLA PERSONA,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UNA </a:t>
            </a:r>
            <a:r>
              <a:rPr lang="en-US" dirty="0"/>
              <a:t>SITUAZIONE DI CONFLITTUALITA’ TALE DA POTER PREVEDIBILMENTE DARE ADITO AL RISCHIO, CONCRETO E ATTUALE, PER UNO DEI FAMILIARI </a:t>
            </a:r>
            <a:r>
              <a:rPr lang="en-US" dirty="0" smtClean="0"/>
              <a:t>CONVIVENTI, DI SUBIRE VIOLENZE GRAVI DAGLI ALTRI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VERIFICAZIONE DI UN “VULNUS” ALLA DIGNITA’ DELL’INDIVIDUO DI ENTITA’ NON COMUNE, IN RELAZIONE ALLA DELICATEZZA DEI PROFILI DELLA DIGNITA’ STESSA CONCRETAMENTE INCISI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MODALITA’ “FORTI” DELL’OFFESA ARRECATA E RIPETITIVITA’ O PROLUNGATA DURATA NEL TEMPO DELLA SOFFERENZA PATITA DALL’OFFESO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131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white"/>
                </a:solidFill>
              </a:rPr>
              <a:t>LA CONDOTTA GRAVEMENTE PREGIUDIZIEVOLE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NON PUO’ ESSERE RICHIESTO ORDINE DI PROTEZIONE: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PER VIOLAZIONE DEI DOVERI DI MANTENIMENTO EX ARTT. 143-147 C.C.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NEI CASI DI RECIPROCA INCOMUNICABILITA’ ED INTOLLERANZA TRA SOGGETTI CONVIVENTI, DI CUI CIASCUNA DELLE PARTI IMPUTA ALL’ALTRA LA RESPONSABILITA’ (ALMENO QUANDO I LITIGI, SEPPUR ASPRI NEI TONI, NON SIANO STATI AGGRAVATI DA VIOLENZE FISICHE O MINACCE O NON SI SIANO TRADOTTI IN VIOLAZIONE DELLA DIGNITA’ DELL’INDIVIDUO DI PARTICOLARE ENTITA’)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NON RIGUARDA IL DIRITTO DI VISITA DEI FIGLI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597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L’AUTORE DELLE CONDOTTE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UN CONIUGE NEI CONFRONTI DELL’ALTRO (ANCHE CON L’APPOGGIO E LA PARTECIPAZIONE ATTIVA DEGLI ALTRI FAMILIARI)</a:t>
            </a:r>
          </a:p>
          <a:p>
            <a:r>
              <a:rPr lang="en-US" sz="2000" dirty="0" smtClean="0"/>
              <a:t>IL GENITORE VERSO I FIGLI (SIA DIRETTAMENTE CHE INDIRETTAMENTE)</a:t>
            </a:r>
          </a:p>
          <a:p>
            <a:r>
              <a:rPr lang="en-US" sz="2000" dirty="0" smtClean="0"/>
              <a:t>I FIGLI VERSO I GENITORI.</a:t>
            </a:r>
          </a:p>
          <a:p>
            <a:pPr algn="just"/>
            <a:r>
              <a:rPr lang="en-US" sz="2000" dirty="0" smtClean="0"/>
              <a:t>UN CONVIVENTE NEI CONFRONTI DI ALTRO CONVIVENTE (COMPRESE LE COPPIE OMOSESSUALI)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5911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LEGITTIMAZIONE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50211"/>
            <a:ext cx="7770813" cy="4775952"/>
          </a:xfrm>
        </p:spPr>
        <p:txBody>
          <a:bodyPr>
            <a:normAutofit fontScale="92500"/>
          </a:bodyPr>
          <a:lstStyle/>
          <a:p>
            <a:r>
              <a:rPr lang="en-US" u="sng" dirty="0" smtClean="0"/>
              <a:t>ATTIVA</a:t>
            </a:r>
            <a:r>
              <a:rPr lang="en-US" dirty="0" smtClean="0"/>
              <a:t>                     PERSONA IN DANNO DELLA QUALE E’ TENUTA LA CONDOTTA PREGIUDIZIEVOLE </a:t>
            </a:r>
          </a:p>
          <a:p>
            <a:r>
              <a:rPr lang="en-US" u="sng" dirty="0" smtClean="0"/>
              <a:t>PASSIVA</a:t>
            </a:r>
            <a:r>
              <a:rPr lang="en-US" dirty="0" smtClean="0"/>
              <a:t>                    PERSONA CHE HA POSTO IN ESSERE IL COMPORTAMENTO LESIVO</a:t>
            </a:r>
          </a:p>
          <a:p>
            <a:pPr algn="just"/>
            <a:r>
              <a:rPr lang="en-US" dirty="0" smtClean="0"/>
              <a:t>LA DOMANDA PUO’ ESSERE PROPOSTA SOLO DAL CONIUGE, DAL CONVIVENTE O DA UN ALTRO FAMILIARE ADULTO. </a:t>
            </a:r>
          </a:p>
          <a:p>
            <a:pPr algn="just"/>
            <a:r>
              <a:rPr lang="en-US" dirty="0" smtClean="0"/>
              <a:t>PER I MINORI, IL RICORSO VA INTRODOTTO DAL TITOLARE DELLA POTESTA’. SI ESCLUDE LA NOMINA DI UN CURATORE SPECIALE, STANTE L’URGENZA E L’AGILITA’ DEL PROCEDIMENTO DE QUO.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264691" y="1389254"/>
            <a:ext cx="978408" cy="32328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264691" y="2239210"/>
            <a:ext cx="978408" cy="3609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3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LEGGE 4 APR. 2001 N. 154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DENOMINATA “</a:t>
            </a:r>
            <a:r>
              <a:rPr lang="en-US" i="1" dirty="0" smtClean="0"/>
              <a:t>MISURE CONTRO LA VIOLENZA NELLE RELAZIONI FAMILIARI”</a:t>
            </a:r>
            <a:r>
              <a:rPr lang="en-US" dirty="0" smtClean="0"/>
              <a:t>, ENTRATA IN VIGORE IL 13 MAY 2001.</a:t>
            </a:r>
          </a:p>
          <a:p>
            <a:pPr algn="just"/>
            <a:r>
              <a:rPr lang="en-US" dirty="0" smtClean="0"/>
              <a:t>INTRODUZIONE DI MISURE GIUDIZIARIE INTERMEDIE, RAPIDE ED EFFICACI, CHE PORTINO ALL’ALLONTANAMENTO DALLA DIMORA CONIUGALE DELL’AUTORE DEL COMPORTAMENTO VIOLENTO.</a:t>
            </a:r>
          </a:p>
          <a:p>
            <a:pPr algn="just"/>
            <a:r>
              <a:rPr lang="en-US" dirty="0" smtClean="0"/>
              <a:t>ISTITUTO AUTONOMO E INDIPENDENTE DALLA SEPARAZIONE CONIUGALE</a:t>
            </a:r>
          </a:p>
        </p:txBody>
      </p:sp>
    </p:spTree>
    <p:extLst>
      <p:ext uri="{BB962C8B-B14F-4D97-AF65-F5344CB8AC3E}">
        <p14:creationId xmlns:p14="http://schemas.microsoft.com/office/powerpoint/2010/main" val="1312559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PROCEDIMENTO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ISTANZA DELLA VITTIMA, PROPOSTA ANCHE DALLA PARTE PERSONALMENTE, CON RICORSO AL TRIBUNALE DEL LUOGO DI PROPRIA RESIDENZA O DOMICILIO (A DIFFERENZA DI QUANTO AVVIENE NEI PROCEDIMENTI PER SEPARAZIONE E DIVORZIO)</a:t>
            </a:r>
          </a:p>
          <a:p>
            <a:pPr algn="just"/>
            <a:r>
              <a:rPr lang="en-US" dirty="0" smtClean="0"/>
              <a:t>DOPO LA PRESENTAZIONE DELL’ISTANZA, IL PRESIDENTE DEL TRIBUNALE DESIGNA IL GIUDICE CUI E’ AFFIDATA LA TRATTAZIONE DEL RICORSO, CHE VIENE INVESTITO DI AMPI POTERI ISTRUTTORI E NOTEVOLE FLESSIBILITA’ NELLA RICERCA DI PROVE.</a:t>
            </a:r>
          </a:p>
          <a:p>
            <a:pPr algn="just"/>
            <a:r>
              <a:rPr lang="en-US" dirty="0" smtClean="0"/>
              <a:t>NON E’ PREVISTO L’INTERVENTO DEL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191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961819"/>
          </a:xfrm>
        </p:spPr>
        <p:txBody>
          <a:bodyPr/>
          <a:lstStyle/>
          <a:p>
            <a:r>
              <a:rPr lang="en-US" sz="4000" dirty="0">
                <a:solidFill>
                  <a:prstClr val="white"/>
                </a:solidFill>
              </a:rPr>
              <a:t>PROCEDIMENTO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3158"/>
            <a:ext cx="7770813" cy="492300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 PROCEDIMENTI SI TRATTANO ANCHE DURANTE IL PERIODO FERIALE</a:t>
            </a:r>
          </a:p>
          <a:p>
            <a:pPr algn="just"/>
            <a:r>
              <a:rPr lang="en-US" dirty="0" smtClean="0"/>
              <a:t>IL GIUDICE DESIGNATO, SENTITE LE PARTI NEL PIENO DEL CONTRADDITTORIO, ISTRUISCE LA CAUSA NEL MODO CHE RITIENE PIU’ OPPORTUNO, DISPONENDO ANCHE EVENTUALI INDAGINI SUI REDDITI, SUL TENORE DI VITA E SUL PATRIMONIO DELLE PARTI A MEZZO DELLA POLIZIA TRIBUTARIA</a:t>
            </a:r>
          </a:p>
          <a:p>
            <a:pPr algn="just"/>
            <a:r>
              <a:rPr lang="en-US" dirty="0" smtClean="0"/>
              <a:t>IL </a:t>
            </a:r>
            <a:r>
              <a:rPr lang="en-US" dirty="0"/>
              <a:t>TRIBUNALE PROVVEDE IN CAMERA DI CONSIGLIO IN COMPOSIZIONE </a:t>
            </a:r>
            <a:r>
              <a:rPr lang="en-US" dirty="0" smtClean="0"/>
              <a:t>MONOCRATICA, EMETTENDO DECRETO MOTIVATO IMMEDIATAMENTE ESECUTIVO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1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white"/>
                </a:solidFill>
              </a:rPr>
              <a:t>PROCEDIMENTO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IN CASO DI URGENZA, L’ORDINE DI PROTEZIONE PUO’ ESSERE ASSUNTO DOPO SOMMARIE INFORMAZIONI, CON SUCCESSIVA UDIENZA DI COMPARIZIONE DELLE PARTI ENTRO UN TERMINE NON SUPERIORE A 15 GG, IN OCCASIONE DELLA QUALE VI E’ CONFERMA, LA MODIFICA O LA REVOCA DELL’ORDINE DI PROTEZIONE.</a:t>
            </a:r>
          </a:p>
          <a:p>
            <a:pPr algn="just"/>
            <a:r>
              <a:rPr lang="en-US" dirty="0" smtClean="0"/>
              <a:t>E’ AMMESSO RECLAMO AL TRIBUNALE ENTRO IL TERMINE PERENTORIO DI 10 GG DALLA COMUNICAZIONE O NOTIFICAZIONE DEL DECRETO DEFINITIVO, AI SENSI DELL’ART. 739, II COMMA, CPC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325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RECLAMO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INTRODUCE UN GIUDIZIO AVENTE NATURA DI </a:t>
            </a:r>
            <a:r>
              <a:rPr lang="en-US" i="1" dirty="0" smtClean="0"/>
              <a:t>REVISIO </a:t>
            </a:r>
            <a:r>
              <a:rPr lang="en-US" i="1" dirty="0" err="1" smtClean="0"/>
              <a:t>PRìORìS</a:t>
            </a:r>
            <a:r>
              <a:rPr lang="en-US" i="1" dirty="0" smtClean="0"/>
              <a:t> INSTANTIAE</a:t>
            </a:r>
            <a:endParaRPr lang="en-US" dirty="0" smtClean="0"/>
          </a:p>
          <a:p>
            <a:pPr algn="just"/>
            <a:r>
              <a:rPr lang="en-US" dirty="0" smtClean="0"/>
              <a:t>INAMMISSIBILE LA PRODUZIONE DI DOCUMENTI NUOVI E LA RICHIESTA DI ASSUNZIONE DI PROVE COSTITUENDE</a:t>
            </a:r>
          </a:p>
          <a:p>
            <a:pPr algn="just"/>
            <a:r>
              <a:rPr lang="en-US" dirty="0" smtClean="0"/>
              <a:t>INAMMISSIBILE L’ISTANZA CON CUI LA PARTE RECLAMATA CHIEDE L’APPLICAZIONE DELLE MISURE PREVISTE DALL’ART. 709 TER CPC, LAMENTANDO IL MANCATO PAGAMENTO DELL’ASSEGNO PERIODICO DISPOSTO CON L’ORDINE DI PROTEZIONE (</a:t>
            </a:r>
            <a:r>
              <a:rPr lang="en-US" sz="2000" dirty="0" smtClean="0"/>
              <a:t>L’ATTUAZIONE DELLE MISURE CAUTELARI AVENTI AD OGGETTO SOMME DI DENARO AVVIENE NELLE FORME DEGLI ARTT. 491 E SS CPC, OSSIA MEDIANTE ESPROPRIAZIONE FORZATA)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02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948451"/>
          </a:xfrm>
        </p:spPr>
        <p:txBody>
          <a:bodyPr/>
          <a:lstStyle/>
          <a:p>
            <a:r>
              <a:rPr lang="en-US" dirty="0" smtClean="0"/>
              <a:t>RECLAMO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9788"/>
            <a:ext cx="7770813" cy="521368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NON SOSPENDE L’ESECUTIVITA’ DELL’ORDINE DI PROTEZIONE</a:t>
            </a:r>
          </a:p>
          <a:p>
            <a:pPr algn="just"/>
            <a:r>
              <a:rPr lang="en-US" dirty="0" smtClean="0"/>
              <a:t>IL TRIBUNALE PROVVEDE IN CAMERA DI CONSIGLIO, IN COMPOSIZIONE COLLEGIALE CUI NON PARTECIPA IL GIUDICE CHE HA EMESSO IL DECRETO </a:t>
            </a:r>
          </a:p>
          <a:p>
            <a:pPr algn="just"/>
            <a:r>
              <a:rPr lang="en-US" dirty="0" smtClean="0"/>
              <a:t>IL TRIBUNALE SENTITE LE PARTI DOPO REGOLARE INSTAURAZIONE DEL CONTRADDITTORIO, </a:t>
            </a:r>
            <a:r>
              <a:rPr lang="en-US" dirty="0"/>
              <a:t>DECIDE </a:t>
            </a:r>
            <a:r>
              <a:rPr lang="en-US" dirty="0" smtClean="0"/>
              <a:t>CON DECRETO MOTIVATO NON IMPUGNABILE, NEMMENO PER CASSAZIONE, GIACCHE’ DETTO DECRETO DIFETTA DEI REQUISITI DELLA DECISORIETA’ E DEFINITIVITA’.</a:t>
            </a:r>
          </a:p>
          <a:p>
            <a:pPr algn="just"/>
            <a:r>
              <a:rPr lang="en-US" dirty="0" smtClean="0"/>
              <a:t>PER QUANTO NON PREVISTO DALL’ART. 736 BIS CPC SI APPLICANO LE NORME COMUNI AI PROCEDIMENTI IN CAMERA DI CONSIGLIO (OVE COMPATIBILI) EX ARTT. 737 E SS CPC.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611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IL PROVVEDIMENTO DEL GIUDICE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CON IL DECRETO EX ART. 342 BIS CC, IL GIUDICE ORDINA AL CONVIVENTE REO DELLA CONDOTTA PREGIUDIZIEVOLE, LA CESSAZIONE DELLA CONDOTTA E NE DISPONE L’ALLONTANAMENTO DALLA CASA FAMILIARE</a:t>
            </a:r>
          </a:p>
          <a:p>
            <a:pPr algn="just"/>
            <a:r>
              <a:rPr lang="en-US" smtClean="0"/>
              <a:t>QUALORA LA VITA DOMESTICA NON SI SVOLGA IN UN SOLO LUOGO, MA PRESSO DIVERSE ABITAZIONI, PUO’ IMPORSI L’ALLONTANAMENTO DA PIU’ DI UNA, ANCHE IN PERIODI DIFFERENTI (ES: RESIDENZA FISSA E CASA VACANZA)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83725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4"/>
            <a:ext cx="7770813" cy="8548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prstClr val="white"/>
                </a:solidFill>
              </a:rPr>
              <a:t>PROVVEDIMENTI ACCESSORI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32" y="1564105"/>
            <a:ext cx="8261684" cy="44516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I PROVVEDIMENTI ACCESSORI CHE IL GIUDICE PUO’ DISPORRE NEL DECRETO CHE EMETTE ORDINE DI PROTEZIONE, PERDONO EFFICACIA AUTOMATICAMENTE SE VIENE REVOCATA LA MISURA PRINCIPALE DELL’ALLONTANAMENTO DALLA CASA FAMILIARE E QUALORA SOPRAVVENGA L’ORDINANZA EX ART. 708 CPC IN CASO DI SEPARAZIONE PERSONALE DEI CONIUGI, OVVERO ALTRO PROVVEDIMENTO DEL GIUDICE CIVILE IN ORDINE AI RAPPORTI ECONOMICO-PATRIMONIALI TRA I CONIUGI O AL MANTENIMENTO DEI FIGLI</a:t>
            </a:r>
          </a:p>
        </p:txBody>
      </p:sp>
    </p:spTree>
    <p:extLst>
      <p:ext uri="{BB962C8B-B14F-4D97-AF65-F5344CB8AC3E}">
        <p14:creationId xmlns:p14="http://schemas.microsoft.com/office/powerpoint/2010/main" val="10504020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prstClr val="white"/>
                </a:solidFill>
              </a:rPr>
              <a:t>PROVVEDIMENTI </a:t>
            </a:r>
            <a:r>
              <a:rPr lang="en-US" sz="3600" dirty="0">
                <a:solidFill>
                  <a:prstClr val="white"/>
                </a:solidFill>
              </a:rPr>
              <a:t>ACCESSORI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POSSONO ESSERE: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NON AVVICINARSI AI LUOGHI ABITUALMENTE FREQUENTATI DALLA VITTIMA </a:t>
            </a:r>
            <a:r>
              <a:rPr lang="en-US" dirty="0" smtClean="0"/>
              <a:t>(ES: CASA</a:t>
            </a:r>
            <a:r>
              <a:rPr lang="en-US" dirty="0"/>
              <a:t>, LAVORO, SCUOLA, DOMICILIO DEI FAMILIARI DI ORIGINE)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723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prstClr val="white"/>
                </a:solidFill>
              </a:rPr>
              <a:t>PROVVEDIMENTI </a:t>
            </a:r>
            <a:r>
              <a:rPr lang="en-US" sz="3600" dirty="0">
                <a:solidFill>
                  <a:prstClr val="white"/>
                </a:solidFill>
              </a:rPr>
              <a:t>ACCESSORI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INTERVENTO DI SERVIZI SOCIALI, CENTRI DI MEDIAZIONE FAMILIARE O ASSOCIAZIONI PER IL SOSTEGNO E L’ACCOGLIENZA DI DONNE/MINORI/VITTIME DI ABUSI O MALTRATTAMENTI (NON PUO’ ESSERE IMPOSTO COERCITIVAMENTE, PERCHE’ PRODUTTIVI DI RISULTATO SOLO SE LIBERAMENTE SEGUITI)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054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prstClr val="white"/>
                </a:solidFill>
              </a:rPr>
              <a:t>PROVVEDIMENTI </a:t>
            </a:r>
            <a:r>
              <a:rPr lang="en-US" sz="3600" dirty="0">
                <a:solidFill>
                  <a:prstClr val="white"/>
                </a:solidFill>
              </a:rPr>
              <a:t>ACCESSORI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PAGAMENTO PERIODICO DI UN ASSEGNO A FAVORE DELLE PERSONE CONVIVENTI CHE, PER EFFETTO DELL’ALLONTANAMENTO DALLA CASA FAMILIARE DEL REO, RIMANGONO PRIVE DEI MEZZI ADEGUATI, FISSANDO MODALITA’ E TERMINI DI VERSAMENTO E STABILENDO, SE NECESSARIO, IL VERSAMENTO DELLA SOMMA DA PARTE DEL DATORE DI LAVORO DELL’OBBLIGATO, DETRAENDOLA DALLA </a:t>
            </a:r>
            <a:r>
              <a:rPr lang="en-US" dirty="0" smtClean="0"/>
              <a:t>RETRIBUZIONE</a:t>
            </a:r>
          </a:p>
          <a:p>
            <a:pPr algn="just"/>
            <a:r>
              <a:rPr lang="en-US" dirty="0" smtClean="0"/>
              <a:t>L’ORDINE DI PAGAMENTO HA EFFICACIA DI TITOLO ESECUTIVO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white"/>
                </a:solidFill>
              </a:rPr>
              <a:t>LEGGE 4 APR. 2001 N. 154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L’ART. 2 MODIFICA IL CODICE CIVILE, INSERENDO: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ART</a:t>
            </a:r>
            <a:r>
              <a:rPr lang="en-US" dirty="0"/>
              <a:t>. 342 BIS E </a:t>
            </a:r>
            <a:r>
              <a:rPr lang="en-US" dirty="0" smtClean="0"/>
              <a:t>ART. 342 TER </a:t>
            </a:r>
            <a:r>
              <a:rPr lang="en-US" dirty="0"/>
              <a:t>C.C.</a:t>
            </a:r>
          </a:p>
          <a:p>
            <a:r>
              <a:rPr lang="en-US" dirty="0" smtClean="0"/>
              <a:t>L’ART. 3 MODIFICA IL CODICE DI PROCEDURA CIVILE, INSERENDO: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ART</a:t>
            </a:r>
            <a:r>
              <a:rPr lang="en-US" dirty="0"/>
              <a:t>. 736 C.P.C</a:t>
            </a:r>
            <a:r>
              <a:rPr lang="en-US" dirty="0" smtClean="0"/>
              <a:t>. (ELEMENTI TIPICI DEI PROCEDIMENTI CAUTELARI E DEI PROCEDIMENTI DI VOLONTARIA GIURISDIZIONE)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2828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ASSEGNO PERIODICO	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IN ASSENZA DI EMISSIONE DELLA MISURA DI PROTEZIONE “NON PATRIMONIALE”, IL GIUDICE NON PUO’ RICONOSCERE IL DIRITTO ALLA PERCEZIONE DELL’ASSEGNO PERIODICO ANCHE SE RILEVA L’INADEMPIMENTO ALL’OBBLIGO DI MANTENIMENTO EX ARTT. 143-147 CC</a:t>
            </a:r>
          </a:p>
          <a:p>
            <a:pPr algn="just"/>
            <a:r>
              <a:rPr lang="en-US" dirty="0" smtClean="0"/>
              <a:t>LA CONCESSIONE DELL’ASSEGNO PERIODICO HA NATURA PROVVISORIA, LA SUA FUNZIONE ED EFFICACIA E’ LIMITATA NEL TEMPO ALLA DURATA DELL’ORDINE DI PROTEZIONE O COMUNQUE AL PERIODO DI TEMPO ANTERIORE ALL’EVENTUALE PROVVEDIMENTO SUCCESSIVO EMESSO DAL GIUDICE COMPETENTE, VOLTO A GARANTIRE IL DIRITTO AL MANTENIMENTO DI SOGGETTI BISOGNOSI.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6325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white"/>
                </a:solidFill>
              </a:rPr>
              <a:t>ASSEGNO PERIODICO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TALE MISURA ACCESSORIA PROVVISORIA PUO’ ESSERE ADOTTATA ANCHE SUCCESSIVAMENTE ALL’APPLICAZIONE DELLA MISURA COERCITIVA PRINCIPALE, SEMPRE CHE QUESTA NON ABBIA PERSO EFFICACIA</a:t>
            </a:r>
          </a:p>
          <a:p>
            <a:pPr algn="just"/>
            <a:r>
              <a:rPr lang="en-US" dirty="0" smtClean="0"/>
              <a:t>LA MISURA PATRIMONIALE E’ SUSCETTIBILE DI MODIFICA ANCHE NEL CASO IN CUI MUTINO LE CONDIZIONI DELL’OBBLIGATO E DEL BENEFICIARIO E DEVE ESSERE REVOCATA SE RIPRENDE LA CONVIVENZA</a:t>
            </a:r>
          </a:p>
          <a:p>
            <a:pPr algn="just"/>
            <a:r>
              <a:rPr lang="en-US" dirty="0" smtClean="0"/>
              <a:t>SI PUO’ CONCEDERE ANCHE IN ASSENZA DI FIGLI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051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CONDOTTE PREGIUDIZIEVOLI COMPIUTE DAI FIGLI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OVE IL SOGGETTO ALLONTANATO NON ABBIA UNA PROPRIA AUTONOMIA ECONOMICA, IL GIUDICE DEVE CONTESTUALMENTE DISPORRE A CARICO DEI GENITORI L’OBBLIGO DI PAGAMENTO DI UN ASSEGNO PERIODICO EX ARTT. 148 E 342 TER, COMMA II, C.C.</a:t>
            </a:r>
          </a:p>
          <a:p>
            <a:pPr algn="just"/>
            <a:r>
              <a:rPr lang="en-US" dirty="0" smtClean="0"/>
              <a:t>L’OBBLIGO DI VERSAMENTO DELL’ASSEGNO PREVISTO DAL DECRETO PUO’ ESSERE SOSTITUITO DALL’EVENTUALE ADOZIONE DI UN DIVERSO PROVVEDIMENTO DI AFFIDAMENTO E DI MANTENIMENTO.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1123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4"/>
            <a:ext cx="7770813" cy="1055398"/>
          </a:xfrm>
        </p:spPr>
        <p:txBody>
          <a:bodyPr/>
          <a:lstStyle/>
          <a:p>
            <a:r>
              <a:rPr lang="en-US" dirty="0" smtClean="0"/>
              <a:t>DURATA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23474"/>
            <a:ext cx="7770813" cy="480268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NON PUO’ ESSERE SUPERIORE A </a:t>
            </a:r>
            <a:r>
              <a:rPr lang="en-US" dirty="0" smtClean="0"/>
              <a:t>1 ANNO</a:t>
            </a:r>
            <a:endParaRPr lang="en-US" dirty="0" smtClean="0"/>
          </a:p>
          <a:p>
            <a:pPr algn="just"/>
            <a:r>
              <a:rPr lang="en-US" dirty="0" smtClean="0"/>
              <a:t>PUO’ ESSERE PROROGATA SU ISTANZA DI PARTE SOLO SE RICORRANO GRAVI MOTIVI E PER IL TEMPO STRETTAMENTE NECESSARIO (LA LEGGE NON STABILISCE ALCUN TERMINE FINALE PREDETERMINATO NE’ IL LIMITE DELLE PROROGHE)</a:t>
            </a:r>
          </a:p>
          <a:p>
            <a:pPr algn="just"/>
            <a:r>
              <a:rPr lang="en-US" dirty="0" smtClean="0"/>
              <a:t>DECORRE DAL GIORNO DELL’AVVENUTA ESECUZIONE DELLO STESSO</a:t>
            </a:r>
          </a:p>
          <a:p>
            <a:pPr algn="just"/>
            <a:r>
              <a:rPr lang="en-US" dirty="0" smtClean="0"/>
              <a:t>IN CASO DI MANCATA INDICAZIONE DEL TERMINE DI DURATA NEL DECRETO, SI RITIENE COME IMPLICITA LA PREVISIONE DEL MASSIMO PREVISTO DALL’ART. 342 TER C.C.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8705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NEL LASSO DI TEMPO CHE INTERCORRE TRA L’INIZIO DEL ESECUZIONE DEL DECRETO CHE DISPONE L’ORDINE DI PROTEZIONE E LA SUA CESSAZIONE DI EFFICACIA, I CONIUGI O CONVIVENTI DEVONO ESSERE IN GRADO DI RISOLVERE LA SITUAZIONE CONFLITTUALE, ACCETTANDO DI RITORNARE SOTTO LO STESSO TETTO OVVERO OPTANDO PER LA SEPARAZIONE.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4832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SANZIONI PENALI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CHIUNQUE ELUDE L’ORDINE DI PROTEZIONE OVVERO UN PROVVEDIMENTO DI ANALOGO CONTENUTO ASSUNTO NEL PROCEDIMENTO DI SEPARAZIONE PERSONALE O DI DIVORZIO, E’ PUNITO CON LA PENA STABILITA DALL’ART. 388, I COMMA, C.P.</a:t>
            </a:r>
          </a:p>
          <a:p>
            <a:pPr algn="just"/>
            <a:r>
              <a:rPr lang="en-US" dirty="0" smtClean="0"/>
              <a:t>L’ORDINE DI PROTEZIONE E’ DUNQUE ASSISTITO DA UNA SPECIFICA TUTELA PENALE E LA SUA VIOLAZIONE CONFIGURA UN’IPOTESI DI REATO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6363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4"/>
            <a:ext cx="7770813" cy="1108872"/>
          </a:xfrm>
        </p:spPr>
        <p:txBody>
          <a:bodyPr/>
          <a:lstStyle/>
          <a:p>
            <a:r>
              <a:rPr lang="en-US" dirty="0"/>
              <a:t>SANZIONI PENALI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50211"/>
            <a:ext cx="7770813" cy="4775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ART. 388 C.P.</a:t>
            </a:r>
          </a:p>
          <a:p>
            <a:pPr marL="0" indent="0" algn="just">
              <a:buNone/>
            </a:pPr>
            <a:r>
              <a:rPr lang="en-US" i="1" dirty="0" smtClean="0"/>
              <a:t>MANCATA ESECUZIONE DOLOSA DEI PROVVEDIMENTI DEL GIUDICE:</a:t>
            </a:r>
          </a:p>
          <a:p>
            <a:pPr marL="0" indent="0" algn="just">
              <a:buNone/>
            </a:pPr>
            <a:r>
              <a:rPr lang="en-US" i="1" dirty="0" smtClean="0"/>
              <a:t>“CHIUNQUE, PER SOTTRARSI ALL’ADEMPIMENTO DEGLI OBBLIGHI CIVILI NASCENTI DA UNA SENTENZA DI CONDANNA, O DEI QUALI E’ IN CORSO L’ACCERTAMENTO PRESSO L’AUTORITA’ GIUDIZIARIA, COMPIE, SUI PROPRI BENI E SUGLI ALTRUI BENI, ATTI SIMULATI O FRAUDOLENTI, O COMMETTE ALLO STESSO SCOPO ALTRI FATTI FRAUDOLENTI, E’ PUNITO, QUALORA NON OTTEMPERI ALL’INGIUNZIONE DI ESEGUIRE LA SENTENZA, CON LA RECLUSIONE FINO A 3 ANNI O CON LA MULTA DA € 103 AD € 1.032”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474334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ESCLUSIONE DELL’AMBITO DI APPLICAZIONE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LE DISPOSIZIONI DE QUO NON SI APPLICANO QUANDO LA CONDOTTA PREGIUDIZIEVOLE E’ TENUTA DAL CONIUGE CHE HA PROPOSTO O NEI CONFRONTI DEL QUALE E’ STATA PROPOSTA DOMANDA DI SEPARAZIONE PERSONALE O DIVORZIO, SE NEL RELATIVO PROCEDIMENTO SI E’ </a:t>
            </a:r>
            <a:r>
              <a:rPr lang="en-US" u="sng" dirty="0" smtClean="0"/>
              <a:t>GIA’ SVOLTA</a:t>
            </a:r>
            <a:r>
              <a:rPr lang="en-US" dirty="0" smtClean="0"/>
              <a:t>, INNANZI AL PRESIDENTE, L’UDIENZA DI COMPARIZIONE PERSONALE DEI CONIUGI. </a:t>
            </a:r>
          </a:p>
          <a:p>
            <a:pPr algn="just"/>
            <a:r>
              <a:rPr lang="en-US" dirty="0" smtClean="0"/>
              <a:t>IN TAL CASO, SI APPLICANO LE DISPOSIZIONI PREVISTE IN VIA ORDINARIA PER I PROCEDIMENTI DI SEPARAZIONE E DIVORZIO.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301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COORDINAMENTO CON LA COMPETENZA DEL TRIBUNALE PER I MINORENNI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ART. 330, II COMMA, C.C., COME MODIFICATO DALLA LEGGE N. 149/2001: </a:t>
            </a:r>
          </a:p>
          <a:p>
            <a:pPr marL="0" indent="0" algn="just">
              <a:buNone/>
            </a:pPr>
            <a:r>
              <a:rPr lang="en-US" dirty="0" smtClean="0"/>
              <a:t>ALLONTANAMENTO DALLA CASA FAMILIARE DEL GENITORE CHE E’ CAUSA DI PREGIUDIZIO NEI CONFRONTI DEL MINORE</a:t>
            </a:r>
          </a:p>
          <a:p>
            <a:pPr marL="0" indent="0" algn="just">
              <a:buNone/>
            </a:pPr>
            <a:r>
              <a:rPr lang="en-US" dirty="0" smtClean="0"/>
              <a:t>TRATTANDOSI DI ORDINE IMPARTITO DAL GIUDICE MINORILE, SI REALIZZA UNA PARZIALE SOVRAPPOSIZIONE DI COMPETENZE TRA GLI ORGANI GIUDIZIARI LEGITTIMATI AD ADOTTARE IL PROVVEDIMENTO DI ALLONTANAMENTO DEL GENITORE MALTRATTANTE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522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COORDINAMENTO CON LA COMPETENZA DEL TRIBUNALE PER I MINORENNI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DOTTRINA MAGGIORITARIA: </a:t>
            </a:r>
          </a:p>
          <a:p>
            <a:pPr marL="0" indent="0" algn="just">
              <a:buNone/>
            </a:pPr>
            <a:r>
              <a:rPr lang="en-US" dirty="0" smtClean="0"/>
              <a:t>PREVALENTE LA COMPETENZA DEL TRIBUNALE PER I MINORENNI NEI CASI IN CUI LA VITTIMA DEGLI EPISODI DI ABUSO SIA UN MINORENNE.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IL TRIBUNALE PER I MINORENNI PUO’ ADOTTARE STATUIZIONI RIGUARDANTI SOLO L’ALLONTANAMENTO DEL GENITORE MALTRATTANTE, SENZA STATUIZIONI ACCESSORIE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34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white"/>
                </a:solidFill>
              </a:rPr>
              <a:t>LEGGE 4 APR. 2001 N. 154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ISTITUTO MUTUATO DALL’ESPERIENZA STATUNITENSE</a:t>
            </a:r>
          </a:p>
          <a:p>
            <a:pPr algn="just"/>
            <a:r>
              <a:rPr lang="en-US" dirty="0" smtClean="0"/>
              <a:t>E’ ANALOGO ALLA MISURA CAUTELARE CHE PUO’ ESSERE ADOTTATA DAL GIUDICE PENALE. LA DIVERSITA’ STA NEL FATTO CHE: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NEL SISTEMA DELLE TUTELE PENALI PER L’APPLICAZIONE DELLA MISURA E’ RICHIESTA UNA CONDOTTA TIPICA COSTITUENTE REATO,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SUL PIANO CIVILE IL LEGISLATORE HA PREFERITO EVITARE UNA SCHEMATIZZAZIONE DELL’ABUSO FAMILIARE IN UNA RIGIDA DEFINIZIONE, PER PORRE L’ACCENTO SUL PREGIUDIZIO CHE IL COMPORTAMENTO VIOLENTO ARRECA AL SOGGETTO PASSIVO.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2603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COORDINAMENTO CON LA COMPETENZA DEL TRIBUNALE PER I MINORENNI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IL TRIBUNALE PER I MINORENNI DISPORRA’ L’ORDINE DI ALLONTANAMENTO SOLO NELL’AMBITO DI UNA PROCEDURA FINALIZZATA ALL’ADOZIONE DI PROVVEDIMENTI ABLATIVI O LIMITATIVI DELLA POTESTA’ GENITORIALE EX ART. 336 C.C.</a:t>
            </a:r>
          </a:p>
          <a:p>
            <a:pPr algn="just"/>
            <a:r>
              <a:rPr lang="en-US" dirty="0" smtClean="0"/>
              <a:t>NEL CASO IN CUI VITTIME DI VIOLENZA FAMILIARE SIANO CONTESTUALMENTE UN MAGGIORENNE E UN MINORENNE, LA PRASSI HA VISTO PREVALENTEMENTE L’INTERVENTO DEL TRIBUNALE ORDINARIO, REPUTATO A DECIDERE PER L’INTERO CASO.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230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white"/>
                </a:solidFill>
              </a:rPr>
              <a:t>LEGGE 4 APR. 2001 N. 154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SI PRESCINDE DALLA SUSSISTENZA DELLE ESIGENZE CAUTELARI DI CUI ALL’ART. 274 C.P.P.</a:t>
            </a:r>
          </a:p>
          <a:p>
            <a:pPr algn="just"/>
            <a:r>
              <a:rPr lang="en-US" dirty="0" smtClean="0"/>
              <a:t>SI PRESCINDE DALLA SUSSISTENZA DEI GRAVI INDIZI DI COLPEVOLEZZA IN ORDINE AD UN FATTO COSTITUENTE REATO</a:t>
            </a:r>
          </a:p>
          <a:p>
            <a:pPr algn="just"/>
            <a:r>
              <a:rPr lang="en-US" dirty="0" smtClean="0"/>
              <a:t>RILEVANO NON SOLO I COMPORTAMENTI DI DANNO MA ANCHE QUELLI DI PERICOLO, CON UNA VALENZA PREVENTIVA E NON SOLO REPRESSIVA DEL PROVVEDIMENTO DEL GIUDICE CIVILE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86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NATURA DEGLI ORDINI DI PROTEZIONE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PRESENTA ELEMENTI CAUTELARI E DI VOLONTARIA GIURISDIZIONE.</a:t>
            </a:r>
          </a:p>
          <a:p>
            <a:pPr algn="just"/>
            <a:r>
              <a:rPr lang="en-US" dirty="0" smtClean="0"/>
              <a:t>ELEMENTI CAUTELARI: </a:t>
            </a:r>
          </a:p>
          <a:p>
            <a:pPr algn="just">
              <a:buFontTx/>
              <a:buChar char="-"/>
            </a:pPr>
            <a:r>
              <a:rPr lang="en-US" dirty="0" smtClean="0"/>
              <a:t>IMMEDIATEZZA DI ACCESSO</a:t>
            </a:r>
          </a:p>
          <a:p>
            <a:pPr algn="just">
              <a:buFontTx/>
              <a:buChar char="-"/>
            </a:pPr>
            <a:r>
              <a:rPr lang="en-US" dirty="0" smtClean="0"/>
              <a:t>SOMMARIETA’ DELLA COGNIZIONE</a:t>
            </a:r>
          </a:p>
          <a:p>
            <a:pPr algn="just">
              <a:buFontTx/>
              <a:buChar char="-"/>
            </a:pPr>
            <a:r>
              <a:rPr lang="en-US" dirty="0" smtClean="0"/>
              <a:t>SPEDITEZZA DELLA TRATTAZIONE</a:t>
            </a:r>
          </a:p>
          <a:p>
            <a:pPr algn="just">
              <a:buFontTx/>
              <a:buChar char="-"/>
            </a:pPr>
            <a:r>
              <a:rPr lang="en-US" dirty="0" smtClean="0"/>
              <a:t>COMPETENZA DEL GIUDICE MONOCRATICO CON DECISIONE RECLAMABILE AL COLLEGIO, DI CUI NON FA PARTE IL GIUDICE CHE HA EMESSO IL PROVVEDIMENTO</a:t>
            </a:r>
          </a:p>
          <a:p>
            <a:pPr algn="just">
              <a:buFontTx/>
              <a:buChar char="-"/>
            </a:pPr>
            <a:r>
              <a:rPr lang="en-US" dirty="0" smtClean="0"/>
              <a:t>EMISSIONE DEL PROVVEDIMENTO INAUDITA ALTERA PARTE NONCHE’ TRATTAZIONE NEI TERMINI FERIALI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006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PRESUPPOSTI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ART. 342 BIS:</a:t>
            </a:r>
          </a:p>
          <a:p>
            <a:pPr marL="0" indent="0" algn="just">
              <a:buNone/>
            </a:pPr>
            <a:r>
              <a:rPr lang="en-US" dirty="0" smtClean="0"/>
              <a:t>GLI ORDINI DI PROTEZIONE CONTRO GLI ABUSI FAMILIARI VENGONO DISPOSTI “</a:t>
            </a:r>
            <a:r>
              <a:rPr lang="en-US" i="1" dirty="0" smtClean="0"/>
              <a:t>QUANDO LA CONDOTTA DEL CONIUGE O DI ALTRO CONVIVENTE E’ CAUSA DI GRAVE PREGIUDIZIO ALL’INTEGRITA’ FISICA O MORALE OVVERO ALLA LIBERTA’ DELL’ALTRO CONIUGE O CONVIVENTE”.</a:t>
            </a:r>
          </a:p>
          <a:p>
            <a:pPr marL="0" indent="0" algn="just">
              <a:buNone/>
            </a:pPr>
            <a:endParaRPr lang="en-US" i="1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75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PRESUPPOSTI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IL GIUDICE DEVE ACCERTARE SE LA CONDOTTA PREGIUDIZIEVOLE ABBIA COMPORTATO LA LESIONE DI UN DIRITTO DELLA PERSONALITA’, IN PARTICOLARE: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DELLA SALUTE (INTEGRITA’ FISICA),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DELL’ONORE E DELLA REPUTAZIONE (INTEGRITA’ MORALE)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DELLA LIBERTA’ PERSONALE, INTESA COME CAPACITA’ DI AUTODETERMINAZIONE DELLA PERSONA.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198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PRESUPPOSTI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ALLA BASE DEI PROVVEDIMENTI EX ART. 342 BIS VI SONO DUE DISTINTE CIRCOSTANZE: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 CONVIVENZA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UNA CONDOTTA GRAVEMENTE PREGIUDIZIEVOLE ALL’INTEGRITA’ FISICA O MORALE O ALLA LIBERTA’ DELL’ALTRO CONIUGE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16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324</TotalTime>
  <Words>2530</Words>
  <Application>Microsoft Macintosh PowerPoint</Application>
  <PresentationFormat>On-screen Show (4:3)</PresentationFormat>
  <Paragraphs>166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Story</vt:lpstr>
      <vt:lpstr>ORDINI DI PROTEZIONE</vt:lpstr>
      <vt:lpstr>LEGGE 4 APR. 2001 N. 154</vt:lpstr>
      <vt:lpstr>LEGGE 4 APR. 2001 N. 154</vt:lpstr>
      <vt:lpstr>LEGGE 4 APR. 2001 N. 154</vt:lpstr>
      <vt:lpstr>LEGGE 4 APR. 2001 N. 154</vt:lpstr>
      <vt:lpstr>NATURA DEGLI ORDINI DI PROTEZIONE</vt:lpstr>
      <vt:lpstr>PRESUPPOSTI</vt:lpstr>
      <vt:lpstr>PRESUPPOSTI</vt:lpstr>
      <vt:lpstr>PRESUPPOSTI</vt:lpstr>
      <vt:lpstr>LA CONVIVENZA</vt:lpstr>
      <vt:lpstr>LA CONVIVENZA</vt:lpstr>
      <vt:lpstr>LA CONDOTTA GRAVEMENTE PREGIUDIZIEVOLE</vt:lpstr>
      <vt:lpstr>LA CONDOTTA GRAVEMENTE PREGIUDIZIEVOLE</vt:lpstr>
      <vt:lpstr>LA CONDOTTA GRAVEMENTE PREGIUDIZIEVOLE</vt:lpstr>
      <vt:lpstr>LA CONDOTTA GRAVEMENTE PREGIUDIZIEVOLE</vt:lpstr>
      <vt:lpstr>LA CONDOTTA GRAVEMENTE PREGIUDIZIEVOLE</vt:lpstr>
      <vt:lpstr>LA CONDOTTA GRAVEMENTE PREGIUDIZIEVOLE</vt:lpstr>
      <vt:lpstr>L’AUTORE DELLE CONDOTTE</vt:lpstr>
      <vt:lpstr>LEGITTIMAZIONE</vt:lpstr>
      <vt:lpstr>PROCEDIMENTO</vt:lpstr>
      <vt:lpstr>PROCEDIMENTO</vt:lpstr>
      <vt:lpstr>PROCEDIMENTO</vt:lpstr>
      <vt:lpstr>RECLAMO</vt:lpstr>
      <vt:lpstr>RECLAMO </vt:lpstr>
      <vt:lpstr>IL PROVVEDIMENTO DEL GIUDICE</vt:lpstr>
      <vt:lpstr>PROVVEDIMENTI ACCESSORI</vt:lpstr>
      <vt:lpstr>PROVVEDIMENTI ACCESSORI</vt:lpstr>
      <vt:lpstr>PROVVEDIMENTI ACCESSORI</vt:lpstr>
      <vt:lpstr>PROVVEDIMENTI ACCESSORI</vt:lpstr>
      <vt:lpstr>ASSEGNO PERIODICO </vt:lpstr>
      <vt:lpstr>ASSEGNO PERIODICO</vt:lpstr>
      <vt:lpstr>CONDOTTE PREGIUDIZIEVOLI COMPIUTE DAI FIGLI</vt:lpstr>
      <vt:lpstr>DURATA</vt:lpstr>
      <vt:lpstr>DURATA</vt:lpstr>
      <vt:lpstr>SANZIONI PENALI</vt:lpstr>
      <vt:lpstr>SANZIONI PENALI</vt:lpstr>
      <vt:lpstr>ESCLUSIONE DELL’AMBITO DI APPLICAZIONE</vt:lpstr>
      <vt:lpstr>COORDINAMENTO CON LA COMPETENZA DEL TRIBUNALE PER I MINORENNI</vt:lpstr>
      <vt:lpstr>COORDINAMENTO CON LA COMPETENZA DEL TRIBUNALE PER I MINORENNI</vt:lpstr>
      <vt:lpstr>COORDINAMENTO CON LA COMPETENZA DEL TRIBUNALE PER I MINORENNI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ORDINI DI PROTEZIONE</dc:title>
  <dc:creator>Valentina Vermiglio</dc:creator>
  <cp:lastModifiedBy>Valentina Vermiglio</cp:lastModifiedBy>
  <cp:revision>34</cp:revision>
  <dcterms:created xsi:type="dcterms:W3CDTF">2012-02-16T11:31:08Z</dcterms:created>
  <dcterms:modified xsi:type="dcterms:W3CDTF">2012-03-05T09:45:55Z</dcterms:modified>
</cp:coreProperties>
</file>